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9"/>
  </p:notesMasterIdLst>
  <p:sldIdLst>
    <p:sldId id="256" r:id="rId2"/>
    <p:sldId id="296" r:id="rId3"/>
    <p:sldId id="257" r:id="rId4"/>
    <p:sldId id="300" r:id="rId5"/>
    <p:sldId id="281" r:id="rId6"/>
    <p:sldId id="258" r:id="rId7"/>
    <p:sldId id="259" r:id="rId8"/>
    <p:sldId id="297" r:id="rId9"/>
    <p:sldId id="260" r:id="rId10"/>
    <p:sldId id="294" r:id="rId11"/>
    <p:sldId id="261" r:id="rId12"/>
    <p:sldId id="293" r:id="rId13"/>
    <p:sldId id="262" r:id="rId14"/>
    <p:sldId id="289" r:id="rId15"/>
    <p:sldId id="291" r:id="rId16"/>
    <p:sldId id="292" r:id="rId17"/>
    <p:sldId id="298" r:id="rId18"/>
    <p:sldId id="299" r:id="rId19"/>
    <p:sldId id="263" r:id="rId20"/>
    <p:sldId id="264" r:id="rId21"/>
    <p:sldId id="286" r:id="rId22"/>
    <p:sldId id="287" r:id="rId23"/>
    <p:sldId id="288" r:id="rId24"/>
    <p:sldId id="283" r:id="rId25"/>
    <p:sldId id="285" r:id="rId26"/>
    <p:sldId id="284" r:id="rId27"/>
    <p:sldId id="273" r:id="rId28"/>
    <p:sldId id="274" r:id="rId29"/>
    <p:sldId id="275" r:id="rId30"/>
    <p:sldId id="276" r:id="rId31"/>
    <p:sldId id="277" r:id="rId32"/>
    <p:sldId id="278" r:id="rId33"/>
    <p:sldId id="279" r:id="rId34"/>
    <p:sldId id="280" r:id="rId35"/>
    <p:sldId id="271" r:id="rId36"/>
    <p:sldId id="295" r:id="rId37"/>
    <p:sldId id="272"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78" d="100"/>
          <a:sy n="78" d="100"/>
        </p:scale>
        <p:origin x="1013"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hveeti venkata anjaneyulu" userId="f7625637ac991e4f" providerId="LiveId" clId="{ABA0C777-FCFE-4200-8529-A4E11FD63699}"/>
    <pc:docChg chg="custSel modSld">
      <pc:chgData name="badhveeti venkata anjaneyulu" userId="f7625637ac991e4f" providerId="LiveId" clId="{ABA0C777-FCFE-4200-8529-A4E11FD63699}" dt="2024-02-09T09:08:33.653" v="445" actId="20577"/>
      <pc:docMkLst>
        <pc:docMk/>
      </pc:docMkLst>
      <pc:sldChg chg="modSp mod">
        <pc:chgData name="badhveeti venkata anjaneyulu" userId="f7625637ac991e4f" providerId="LiveId" clId="{ABA0C777-FCFE-4200-8529-A4E11FD63699}" dt="2024-02-09T06:21:42.077" v="122" actId="255"/>
        <pc:sldMkLst>
          <pc:docMk/>
          <pc:sldMk cId="0" sldId="256"/>
        </pc:sldMkLst>
        <pc:spChg chg="mod">
          <ac:chgData name="badhveeti venkata anjaneyulu" userId="f7625637ac991e4f" providerId="LiveId" clId="{ABA0C777-FCFE-4200-8529-A4E11FD63699}" dt="2024-02-09T06:21:42.077" v="122" actId="255"/>
          <ac:spMkLst>
            <pc:docMk/>
            <pc:sldMk cId="0" sldId="256"/>
            <ac:spMk id="2" creationId="{00000000-0000-0000-0000-000000000000}"/>
          </ac:spMkLst>
        </pc:spChg>
      </pc:sldChg>
      <pc:sldChg chg="modSp mod">
        <pc:chgData name="badhveeti venkata anjaneyulu" userId="f7625637ac991e4f" providerId="LiveId" clId="{ABA0C777-FCFE-4200-8529-A4E11FD63699}" dt="2024-02-09T09:08:33.653" v="445" actId="20577"/>
        <pc:sldMkLst>
          <pc:docMk/>
          <pc:sldMk cId="0" sldId="296"/>
        </pc:sldMkLst>
        <pc:spChg chg="mod">
          <ac:chgData name="badhveeti venkata anjaneyulu" userId="f7625637ac991e4f" providerId="LiveId" clId="{ABA0C777-FCFE-4200-8529-A4E11FD63699}" dt="2024-02-09T09:06:47.488" v="393" actId="20577"/>
          <ac:spMkLst>
            <pc:docMk/>
            <pc:sldMk cId="0" sldId="296"/>
            <ac:spMk id="11" creationId="{00000000-0000-0000-0000-000000000000}"/>
          </ac:spMkLst>
        </pc:spChg>
        <pc:spChg chg="mod">
          <ac:chgData name="badhveeti venkata anjaneyulu" userId="f7625637ac991e4f" providerId="LiveId" clId="{ABA0C777-FCFE-4200-8529-A4E11FD63699}" dt="2024-02-09T09:08:33.653" v="445" actId="20577"/>
          <ac:spMkLst>
            <pc:docMk/>
            <pc:sldMk cId="0" sldId="296"/>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05552A-F9F5-4ADC-8510-156CD9ABB797}" type="datetimeFigureOut">
              <a:rPr lang="en-US" smtClean="0"/>
              <a:pPr/>
              <a:t>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CB9CF9-68CC-469D-BC66-AC5B314711C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CB9CF9-68CC-469D-BC66-AC5B314711C7}"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CB9CF9-68CC-469D-BC66-AC5B314711C7}"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EBA6481-C7C4-4F55-8827-48E3D795B777}" type="datetime1">
              <a:rPr lang="en-US" smtClean="0"/>
              <a:pPr/>
              <a:t>2/9/2024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A60F92D-5B76-42D9-8002-BEDF55AF279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79E8447-490C-4D93-AFF0-3B31BEB098A4}" type="datetime1">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A9762D0-0FD2-437E-ACF0-00EF6C042DBE}" type="datetime1">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2E838807-D84F-42D7-AE84-E41A0980679C}" type="datetime1">
              <a:rPr lang="en-US" smtClean="0"/>
              <a:pPr/>
              <a:t>2/9/2024</a:t>
            </a:fld>
            <a:endParaRPr lang="en-US"/>
          </a:p>
        </p:txBody>
      </p:sp>
      <p:sp>
        <p:nvSpPr>
          <p:cNvPr id="9" name="Slide Number Placeholder 8"/>
          <p:cNvSpPr>
            <a:spLocks noGrp="1"/>
          </p:cNvSpPr>
          <p:nvPr>
            <p:ph type="sldNum" sz="quarter" idx="15"/>
          </p:nvPr>
        </p:nvSpPr>
        <p:spPr/>
        <p:txBody>
          <a:bodyPr rtlCol="0"/>
          <a:lstStyle/>
          <a:p>
            <a:fld id="{8A60F92D-5B76-42D9-8002-BEDF55AF2791}"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0A6CA20-B67A-4355-B367-AE24BDE23266}" type="datetime1">
              <a:rPr lang="en-US" smtClean="0"/>
              <a:pPr/>
              <a:t>2/9/2024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A60F92D-5B76-42D9-8002-BEDF55AF279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774C854-2534-43C0-B7E4-2C59455638BE}" type="datetime1">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0F92D-5B76-42D9-8002-BEDF55AF2791}"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2B95ABE-0647-4EE0-920E-F11DCF2D7D8E}" type="datetime1">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0F92D-5B76-42D9-8002-BEDF55AF2791}"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B2B48166-5903-4ADE-8CF3-EDE29E221D83}" type="datetime1">
              <a:rPr lang="en-US" smtClean="0"/>
              <a:pPr/>
              <a:t>2/9/2024</a:t>
            </a:fld>
            <a:endParaRPr lang="en-US"/>
          </a:p>
        </p:txBody>
      </p:sp>
      <p:sp>
        <p:nvSpPr>
          <p:cNvPr id="7" name="Slide Number Placeholder 6"/>
          <p:cNvSpPr>
            <a:spLocks noGrp="1"/>
          </p:cNvSpPr>
          <p:nvPr>
            <p:ph type="sldNum" sz="quarter" idx="11"/>
          </p:nvPr>
        </p:nvSpPr>
        <p:spPr/>
        <p:txBody>
          <a:bodyPr rtlCol="0"/>
          <a:lstStyle/>
          <a:p>
            <a:fld id="{8A60F92D-5B76-42D9-8002-BEDF55AF2791}"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CE30A-A3F4-4C15-8638-3304FE709785}" type="datetime1">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01E22767-10E2-432D-8138-FDA6BC5151E4}" type="datetime1">
              <a:rPr lang="en-US" smtClean="0"/>
              <a:pPr/>
              <a:t>2/9/2024</a:t>
            </a:fld>
            <a:endParaRPr lang="en-US"/>
          </a:p>
        </p:txBody>
      </p:sp>
      <p:sp>
        <p:nvSpPr>
          <p:cNvPr id="22" name="Slide Number Placeholder 21"/>
          <p:cNvSpPr>
            <a:spLocks noGrp="1"/>
          </p:cNvSpPr>
          <p:nvPr>
            <p:ph type="sldNum" sz="quarter" idx="15"/>
          </p:nvPr>
        </p:nvSpPr>
        <p:spPr/>
        <p:txBody>
          <a:bodyPr rtlCol="0"/>
          <a:lstStyle/>
          <a:p>
            <a:fld id="{8A60F92D-5B76-42D9-8002-BEDF55AF2791}"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28EF363-4C86-4029-938D-C5A07723ADC0}" type="datetime1">
              <a:rPr lang="en-US" smtClean="0"/>
              <a:pPr/>
              <a:t>2/9/2024</a:t>
            </a:fld>
            <a:endParaRPr lang="en-US"/>
          </a:p>
        </p:txBody>
      </p:sp>
      <p:sp>
        <p:nvSpPr>
          <p:cNvPr id="18" name="Slide Number Placeholder 17"/>
          <p:cNvSpPr>
            <a:spLocks noGrp="1"/>
          </p:cNvSpPr>
          <p:nvPr>
            <p:ph type="sldNum" sz="quarter" idx="11"/>
          </p:nvPr>
        </p:nvSpPr>
        <p:spPr/>
        <p:txBody>
          <a:bodyPr rtlCol="0"/>
          <a:lstStyle/>
          <a:p>
            <a:fld id="{8A60F92D-5B76-42D9-8002-BEDF55AF2791}"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2E836E6-AD81-4C01-AB98-B617830DE45B}" type="datetime1">
              <a:rPr lang="en-US" smtClean="0"/>
              <a:pPr/>
              <a:t>2/9/2024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A60F92D-5B76-42D9-8002-BEDF55AF279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4546" y="1142984"/>
            <a:ext cx="6172200" cy="1875314"/>
          </a:xfrm>
        </p:spPr>
        <p:txBody>
          <a:bodyPr>
            <a:normAutofit fontScale="90000"/>
          </a:bodyPr>
          <a:lstStyle/>
          <a:p>
            <a:pPr algn="ctr"/>
            <a:r>
              <a:rPr lang="en-IN" sz="3200" dirty="0">
                <a:solidFill>
                  <a:schemeClr val="accent2">
                    <a:lumMod val="50000"/>
                  </a:schemeClr>
                </a:solidFill>
                <a:latin typeface="+mn-lt"/>
                <a:cs typeface="Times New Roman" pitchFamily="18" charset="0"/>
              </a:rPr>
              <a:t>A Machine </a:t>
            </a:r>
            <a:r>
              <a:rPr lang="en-IN" sz="3600" dirty="0">
                <a:solidFill>
                  <a:schemeClr val="accent2">
                    <a:lumMod val="50000"/>
                  </a:schemeClr>
                </a:solidFill>
                <a:latin typeface="+mn-lt"/>
                <a:cs typeface="Times New Roman" pitchFamily="18" charset="0"/>
              </a:rPr>
              <a:t>l</a:t>
            </a:r>
            <a:r>
              <a:rPr lang="en-IN" sz="3100" dirty="0">
                <a:solidFill>
                  <a:schemeClr val="accent2">
                    <a:lumMod val="50000"/>
                  </a:schemeClr>
                </a:solidFill>
                <a:latin typeface="+mn-lt"/>
                <a:cs typeface="Times New Roman" pitchFamily="18" charset="0"/>
              </a:rPr>
              <a:t>earning</a:t>
            </a:r>
            <a:r>
              <a:rPr lang="en-IN" sz="3200" dirty="0">
                <a:solidFill>
                  <a:schemeClr val="accent2">
                    <a:lumMod val="50000"/>
                  </a:schemeClr>
                </a:solidFill>
                <a:latin typeface="+mn-lt"/>
                <a:cs typeface="Times New Roman" pitchFamily="18" charset="0"/>
              </a:rPr>
              <a:t> B</a:t>
            </a:r>
            <a:r>
              <a:rPr lang="en-IN" sz="3100" dirty="0">
                <a:solidFill>
                  <a:schemeClr val="accent2">
                    <a:lumMod val="50000"/>
                  </a:schemeClr>
                </a:solidFill>
                <a:latin typeface="+mn-lt"/>
                <a:cs typeface="Times New Roman" pitchFamily="18" charset="0"/>
              </a:rPr>
              <a:t>ASED</a:t>
            </a:r>
            <a:r>
              <a:rPr lang="en-IN" sz="3200" dirty="0">
                <a:solidFill>
                  <a:schemeClr val="accent2">
                    <a:lumMod val="50000"/>
                  </a:schemeClr>
                </a:solidFill>
                <a:latin typeface="+mn-lt"/>
                <a:cs typeface="Times New Roman" pitchFamily="18" charset="0"/>
              </a:rPr>
              <a:t> Driving Decision S</a:t>
            </a:r>
            <a:r>
              <a:rPr lang="en-IN" sz="3100" dirty="0">
                <a:solidFill>
                  <a:schemeClr val="accent2">
                    <a:lumMod val="50000"/>
                  </a:schemeClr>
                </a:solidFill>
                <a:latin typeface="+mn-lt"/>
                <a:cs typeface="Times New Roman" pitchFamily="18" charset="0"/>
              </a:rPr>
              <a:t>YATEM</a:t>
            </a:r>
            <a:r>
              <a:rPr lang="en-IN" sz="3200" dirty="0">
                <a:solidFill>
                  <a:schemeClr val="accent2">
                    <a:lumMod val="50000"/>
                  </a:schemeClr>
                </a:solidFill>
                <a:latin typeface="+mn-lt"/>
                <a:cs typeface="Times New Roman" pitchFamily="18" charset="0"/>
              </a:rPr>
              <a:t>(DDS) F</a:t>
            </a:r>
            <a:r>
              <a:rPr lang="en-IN" sz="2800" dirty="0">
                <a:solidFill>
                  <a:schemeClr val="accent2">
                    <a:lumMod val="50000"/>
                  </a:schemeClr>
                </a:solidFill>
                <a:latin typeface="+mn-lt"/>
                <a:cs typeface="Times New Roman" pitchFamily="18" charset="0"/>
              </a:rPr>
              <a:t>OR </a:t>
            </a:r>
            <a:r>
              <a:rPr lang="en-IN" sz="3600" dirty="0">
                <a:solidFill>
                  <a:schemeClr val="accent2">
                    <a:lumMod val="50000"/>
                  </a:schemeClr>
                </a:solidFill>
                <a:latin typeface="+mn-lt"/>
                <a:cs typeface="Times New Roman" pitchFamily="18" charset="0"/>
              </a:rPr>
              <a:t>S</a:t>
            </a:r>
            <a:r>
              <a:rPr lang="en-IN" sz="2800" dirty="0">
                <a:solidFill>
                  <a:schemeClr val="accent2">
                    <a:lumMod val="50000"/>
                  </a:schemeClr>
                </a:solidFill>
                <a:latin typeface="+mn-lt"/>
                <a:cs typeface="Times New Roman" pitchFamily="18" charset="0"/>
              </a:rPr>
              <a:t>ELF </a:t>
            </a:r>
            <a:r>
              <a:rPr lang="en-IN" sz="3600" dirty="0">
                <a:solidFill>
                  <a:schemeClr val="accent2">
                    <a:lumMod val="50000"/>
                  </a:schemeClr>
                </a:solidFill>
                <a:latin typeface="+mn-lt"/>
                <a:cs typeface="Times New Roman" pitchFamily="18" charset="0"/>
              </a:rPr>
              <a:t>D</a:t>
            </a:r>
            <a:r>
              <a:rPr lang="en-IN" sz="2800" dirty="0">
                <a:solidFill>
                  <a:schemeClr val="accent2">
                    <a:lumMod val="50000"/>
                  </a:schemeClr>
                </a:solidFill>
                <a:latin typeface="+mn-lt"/>
                <a:cs typeface="Times New Roman" pitchFamily="18" charset="0"/>
              </a:rPr>
              <a:t>RIVING </a:t>
            </a:r>
            <a:r>
              <a:rPr lang="en-IN" sz="3600" dirty="0">
                <a:solidFill>
                  <a:schemeClr val="accent2">
                    <a:lumMod val="50000"/>
                  </a:schemeClr>
                </a:solidFill>
                <a:latin typeface="+mn-lt"/>
                <a:cs typeface="Times New Roman" pitchFamily="18" charset="0"/>
              </a:rPr>
              <a:t>C</a:t>
            </a:r>
            <a:r>
              <a:rPr lang="en-IN" sz="2800" dirty="0">
                <a:solidFill>
                  <a:schemeClr val="accent2">
                    <a:lumMod val="50000"/>
                  </a:schemeClr>
                </a:solidFill>
                <a:latin typeface="+mn-lt"/>
                <a:cs typeface="Times New Roman" pitchFamily="18" charset="0"/>
              </a:rPr>
              <a:t>ARS</a:t>
            </a:r>
            <a:endParaRPr lang="en-US" sz="2800" dirty="0">
              <a:solidFill>
                <a:schemeClr val="accent2">
                  <a:lumMod val="50000"/>
                </a:schemeClr>
              </a:solidFill>
              <a:latin typeface="+mn-lt"/>
              <a:cs typeface="Times New Roman" pitchFamily="18" charset="0"/>
            </a:endParaRPr>
          </a:p>
        </p:txBody>
      </p:sp>
      <p:pic>
        <p:nvPicPr>
          <p:cNvPr id="4" name="Picture 3" descr="project2.jpg"/>
          <p:cNvPicPr>
            <a:picLocks noChangeAspect="1"/>
          </p:cNvPicPr>
          <p:nvPr/>
        </p:nvPicPr>
        <p:blipFill>
          <a:blip r:embed="rId2"/>
          <a:stretch>
            <a:fillRect/>
          </a:stretch>
        </p:blipFill>
        <p:spPr>
          <a:xfrm>
            <a:off x="3071802" y="3714752"/>
            <a:ext cx="4143372" cy="27622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50000"/>
                  </a:schemeClr>
                </a:solidFill>
              </a:rPr>
              <a:t>Disadvantage</a:t>
            </a:r>
          </a:p>
        </p:txBody>
      </p:sp>
      <p:sp>
        <p:nvSpPr>
          <p:cNvPr id="3" name="Content Placeholder 2"/>
          <p:cNvSpPr>
            <a:spLocks noGrp="1"/>
          </p:cNvSpPr>
          <p:nvPr>
            <p:ph sz="quarter" idx="1"/>
          </p:nvPr>
        </p:nvSpPr>
        <p:spPr/>
        <p:txBody>
          <a:bodyPr/>
          <a:lstStyle/>
          <a:p>
            <a:endParaRPr lang="en-US" dirty="0"/>
          </a:p>
          <a:p>
            <a:endParaRPr lang="en-US" dirty="0"/>
          </a:p>
          <a:p>
            <a:endParaRPr lang="en-US" dirty="0"/>
          </a:p>
          <a:p>
            <a:pPr>
              <a:buNone/>
            </a:pPr>
            <a:endParaRPr lang="en-US" dirty="0"/>
          </a:p>
          <a:p>
            <a:pPr algn="just">
              <a:lnSpc>
                <a:spcPct val="150000"/>
              </a:lnSpc>
            </a:pPr>
            <a:r>
              <a:rPr lang="en-US" sz="2000" dirty="0">
                <a:latin typeface="Times New Roman" pitchFamily="18" charset="0"/>
                <a:cs typeface="Times New Roman" pitchFamily="18" charset="0"/>
              </a:rPr>
              <a:t>Its not generating perfect result.</a:t>
            </a:r>
          </a:p>
          <a:p>
            <a:pPr algn="just">
              <a:lnSpc>
                <a:spcPct val="150000"/>
              </a:lnSpc>
            </a:pPr>
            <a:r>
              <a:rPr lang="en-US" sz="2000" dirty="0">
                <a:latin typeface="Times New Roman" pitchFamily="18" charset="0"/>
                <a:cs typeface="Times New Roman" pitchFamily="18" charset="0"/>
              </a:rPr>
              <a:t>There is no machine learning algorithms.</a:t>
            </a:r>
          </a:p>
        </p:txBody>
      </p:sp>
      <p:sp>
        <p:nvSpPr>
          <p:cNvPr id="4" name="Date Placeholder 3"/>
          <p:cNvSpPr>
            <a:spLocks noGrp="1"/>
          </p:cNvSpPr>
          <p:nvPr>
            <p:ph type="dt" sz="half" idx="14"/>
          </p:nvPr>
        </p:nvSpPr>
        <p:spPr/>
        <p:txBody>
          <a:bodyPr/>
          <a:lstStyle/>
          <a:p>
            <a:fld id="{DE9FCF1C-61A9-4B22-83A2-81B7CE40E71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7467600" cy="1071570"/>
          </a:xfrm>
        </p:spPr>
        <p:txBody>
          <a:bodyPr>
            <a:normAutofit/>
          </a:bodyPr>
          <a:lstStyle/>
          <a:p>
            <a:pPr algn="ctr"/>
            <a:r>
              <a:rPr lang="en-US" sz="3200" b="1" dirty="0">
                <a:solidFill>
                  <a:schemeClr val="accent2">
                    <a:lumMod val="50000"/>
                  </a:schemeClr>
                </a:solidFill>
                <a:latin typeface="+mn-lt"/>
                <a:cs typeface="Times New Roman" pitchFamily="18" charset="0"/>
              </a:rPr>
              <a:t>Proposed System</a:t>
            </a:r>
            <a:endParaRPr lang="en-US" dirty="0">
              <a:solidFill>
                <a:schemeClr val="accent2">
                  <a:lumMod val="50000"/>
                </a:schemeClr>
              </a:solidFill>
              <a:latin typeface="+mn-lt"/>
            </a:endParaRPr>
          </a:p>
        </p:txBody>
      </p:sp>
      <p:sp>
        <p:nvSpPr>
          <p:cNvPr id="3" name="Content Placeholder 2"/>
          <p:cNvSpPr>
            <a:spLocks noGrp="1"/>
          </p:cNvSpPr>
          <p:nvPr>
            <p:ph sz="quarter" idx="1"/>
          </p:nvPr>
        </p:nvSpPr>
        <p:spPr>
          <a:xfrm>
            <a:off x="571472" y="2786058"/>
            <a:ext cx="7572428" cy="2714644"/>
          </a:xfrm>
        </p:spPr>
        <p:txBody>
          <a:bodyPr>
            <a:noAutofit/>
          </a:bodyPr>
          <a:lstStyle/>
          <a:p>
            <a:pPr algn="just"/>
            <a:r>
              <a:rPr lang="en-IN" sz="2000" dirty="0">
                <a:latin typeface="Times New Roman" pitchFamily="18" charset="0"/>
                <a:cs typeface="Times New Roman" pitchFamily="18" charset="0"/>
              </a:rPr>
              <a:t>To implement this project we have introduced the algorithm called DDS (Driving Decision Strategy) algorithm which is based on Genetic Algorithm to choose optimal gene values which helps in taking better decision or prediction. </a:t>
            </a:r>
          </a:p>
          <a:p>
            <a:pPr algn="just"/>
            <a:r>
              <a:rPr lang="en-IN" sz="2000" dirty="0">
                <a:latin typeface="Times New Roman" pitchFamily="18" charset="0"/>
                <a:cs typeface="Times New Roman" pitchFamily="18" charset="0"/>
              </a:rPr>
              <a:t>DDS algorithm obtained input from sensor and then pass to genetic algorithm to choose optimal value which helps in faster and efficient prediction.</a:t>
            </a:r>
            <a:endParaRPr lang="en-US" sz="2000"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7061A23D-E84A-418D-A733-7E2D45404526}"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50000"/>
                  </a:schemeClr>
                </a:solidFill>
              </a:rPr>
              <a:t>Advantages</a:t>
            </a:r>
          </a:p>
        </p:txBody>
      </p:sp>
      <p:sp>
        <p:nvSpPr>
          <p:cNvPr id="3" name="Content Placeholder 2"/>
          <p:cNvSpPr>
            <a:spLocks noGrp="1"/>
          </p:cNvSpPr>
          <p:nvPr>
            <p:ph sz="quarter" idx="1"/>
          </p:nvPr>
        </p:nvSpPr>
        <p:spPr>
          <a:xfrm>
            <a:off x="457200" y="1857364"/>
            <a:ext cx="7467600" cy="3714776"/>
          </a:xfrm>
        </p:spPr>
        <p:txBody>
          <a:bodyPr/>
          <a:lstStyle/>
          <a:p>
            <a:pPr algn="just"/>
            <a:endParaRPr lang="en-US" dirty="0"/>
          </a:p>
          <a:p>
            <a:pPr algn="just">
              <a:buNone/>
            </a:pPr>
            <a:endParaRPr lang="en-US" dirty="0"/>
          </a:p>
          <a:p>
            <a:pPr algn="just"/>
            <a:r>
              <a:rPr lang="en-IN" sz="2000" dirty="0">
                <a:latin typeface="Times New Roman" pitchFamily="18" charset="0"/>
                <a:cs typeface="Times New Roman" pitchFamily="18" charset="0"/>
              </a:rPr>
              <a:t>Propose DDS with genetic algorithm performance is comparing with existing machine learning algorithm such as Random Forest and MLP (multilayer perceptron algorithm.). </a:t>
            </a:r>
          </a:p>
          <a:p>
            <a:pPr algn="just"/>
            <a:r>
              <a:rPr lang="en-IN" sz="2000" dirty="0">
                <a:latin typeface="Times New Roman" pitchFamily="18" charset="0"/>
                <a:cs typeface="Times New Roman" pitchFamily="18" charset="0"/>
              </a:rPr>
              <a:t>Propose DDS shows better prediction accuracy compare to random forest and MLP.</a:t>
            </a:r>
            <a:endParaRPr lang="en-US" sz="2000" dirty="0">
              <a:latin typeface="Times New Roman" pitchFamily="18" charset="0"/>
              <a:cs typeface="Times New Roman" pitchFamily="18" charset="0"/>
            </a:endParaRPr>
          </a:p>
          <a:p>
            <a:pPr algn="just"/>
            <a:endParaRPr lang="en-US" dirty="0"/>
          </a:p>
        </p:txBody>
      </p:sp>
      <p:sp>
        <p:nvSpPr>
          <p:cNvPr id="4" name="Date Placeholder 3"/>
          <p:cNvSpPr>
            <a:spLocks noGrp="1"/>
          </p:cNvSpPr>
          <p:nvPr>
            <p:ph type="dt" sz="half" idx="14"/>
          </p:nvPr>
        </p:nvSpPr>
        <p:spPr/>
        <p:txBody>
          <a:bodyPr/>
          <a:lstStyle/>
          <a:p>
            <a:fld id="{7466DCE9-E945-47A6-A8AF-070AD4B4D81D}"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50000"/>
                  </a:schemeClr>
                </a:solidFill>
                <a:latin typeface="Times New Roman" pitchFamily="18" charset="0"/>
                <a:cs typeface="Times New Roman" pitchFamily="18" charset="0"/>
              </a:rPr>
              <a:t>Requirements</a:t>
            </a:r>
          </a:p>
        </p:txBody>
      </p:sp>
      <p:sp>
        <p:nvSpPr>
          <p:cNvPr id="3" name="Content Placeholder 2"/>
          <p:cNvSpPr>
            <a:spLocks noGrp="1"/>
          </p:cNvSpPr>
          <p:nvPr>
            <p:ph sz="quarter" idx="1"/>
          </p:nvPr>
        </p:nvSpPr>
        <p:spPr/>
        <p:txBody>
          <a:bodyPr>
            <a:normAutofit/>
          </a:bodyPr>
          <a:lstStyle/>
          <a:p>
            <a:r>
              <a:rPr lang="en-US" sz="2000" b="1" dirty="0">
                <a:solidFill>
                  <a:schemeClr val="accent2">
                    <a:lumMod val="50000"/>
                  </a:schemeClr>
                </a:solidFill>
              </a:rPr>
              <a:t>Hardware Requirements:</a:t>
            </a:r>
          </a:p>
          <a:p>
            <a:pPr lvl="0">
              <a:lnSpc>
                <a:spcPct val="150000"/>
              </a:lnSpc>
              <a:buNone/>
            </a:pPr>
            <a:r>
              <a:rPr lang="en-US" sz="2000" b="1" dirty="0">
                <a:solidFill>
                  <a:schemeClr val="accent3">
                    <a:lumMod val="50000"/>
                  </a:schemeClr>
                </a:solidFill>
                <a:latin typeface="Times New Roman" pitchFamily="18" charset="0"/>
                <a:cs typeface="Times New Roman" pitchFamily="18" charset="0"/>
              </a:rPr>
              <a:t>  			</a:t>
            </a:r>
            <a:r>
              <a:rPr lang="en-GB" sz="1800" dirty="0">
                <a:latin typeface="Times New Roman" pitchFamily="18" charset="0"/>
                <a:cs typeface="Times New Roman" pitchFamily="18" charset="0"/>
              </a:rPr>
              <a:t>System : Pentium i3/i5</a:t>
            </a:r>
            <a:endParaRPr lang="en-US" sz="1800" dirty="0">
              <a:latin typeface="Times New Roman" pitchFamily="18" charset="0"/>
              <a:cs typeface="Times New Roman" pitchFamily="18" charset="0"/>
            </a:endParaRPr>
          </a:p>
          <a:p>
            <a:pPr lvl="0">
              <a:lnSpc>
                <a:spcPct val="150000"/>
              </a:lnSpc>
              <a:buNone/>
            </a:pPr>
            <a:r>
              <a:rPr lang="en-GB" sz="1800" dirty="0">
                <a:latin typeface="Times New Roman" pitchFamily="18" charset="0"/>
                <a:cs typeface="Times New Roman" pitchFamily="18" charset="0"/>
              </a:rPr>
              <a:t>			Hard Disk : 500 GB</a:t>
            </a:r>
            <a:endParaRPr lang="en-US" sz="1800" dirty="0">
              <a:latin typeface="Times New Roman" pitchFamily="18" charset="0"/>
              <a:cs typeface="Times New Roman" pitchFamily="18" charset="0"/>
            </a:endParaRPr>
          </a:p>
          <a:p>
            <a:pPr lvl="0">
              <a:lnSpc>
                <a:spcPct val="150000"/>
              </a:lnSpc>
              <a:buNone/>
            </a:pPr>
            <a:r>
              <a:rPr lang="en-GB" sz="1800" dirty="0">
                <a:latin typeface="Times New Roman" pitchFamily="18" charset="0"/>
                <a:cs typeface="Times New Roman" pitchFamily="18" charset="0"/>
              </a:rPr>
              <a:t>			Input Devices : Keyboard, Mouse</a:t>
            </a:r>
            <a:endParaRPr lang="en-US" sz="1800" dirty="0">
              <a:latin typeface="Times New Roman" pitchFamily="18" charset="0"/>
              <a:cs typeface="Times New Roman" pitchFamily="18" charset="0"/>
            </a:endParaRPr>
          </a:p>
          <a:p>
            <a:pPr lvl="0">
              <a:lnSpc>
                <a:spcPct val="150000"/>
              </a:lnSpc>
              <a:buNone/>
            </a:pPr>
            <a:r>
              <a:rPr lang="en-GB" sz="1800" dirty="0">
                <a:latin typeface="Times New Roman" pitchFamily="18" charset="0"/>
                <a:cs typeface="Times New Roman" pitchFamily="18" charset="0"/>
              </a:rPr>
              <a:t>			RAM: 4 GB</a:t>
            </a:r>
          </a:p>
          <a:p>
            <a:pPr lvl="0">
              <a:lnSpc>
                <a:spcPct val="150000"/>
              </a:lnSpc>
              <a:buNone/>
            </a:pPr>
            <a:endParaRPr lang="en-GB" sz="1800" dirty="0">
              <a:latin typeface="Times New Roman" pitchFamily="18" charset="0"/>
              <a:cs typeface="Times New Roman" pitchFamily="18" charset="0"/>
            </a:endParaRPr>
          </a:p>
          <a:p>
            <a:pPr>
              <a:lnSpc>
                <a:spcPct val="150000"/>
              </a:lnSpc>
            </a:pPr>
            <a:r>
              <a:rPr lang="en-US" sz="1800" b="1" dirty="0">
                <a:solidFill>
                  <a:schemeClr val="accent2">
                    <a:lumMod val="50000"/>
                  </a:schemeClr>
                </a:solidFill>
              </a:rPr>
              <a:t>Software Requirements:</a:t>
            </a:r>
          </a:p>
          <a:p>
            <a:pPr>
              <a:buNone/>
            </a:pPr>
            <a:r>
              <a:rPr lang="en-US" sz="1800" b="1" dirty="0">
                <a:solidFill>
                  <a:schemeClr val="accent3">
                    <a:lumMod val="50000"/>
                  </a:schemeClr>
                </a:solidFill>
                <a:latin typeface="Times New Roman" pitchFamily="18" charset="0"/>
                <a:cs typeface="Times New Roman" pitchFamily="18" charset="0"/>
              </a:rPr>
              <a:t>			</a:t>
            </a:r>
            <a:r>
              <a:rPr lang="en-US" sz="1800" dirty="0">
                <a:latin typeface="Times New Roman" pitchFamily="18" charset="0"/>
                <a:cs typeface="Times New Roman" pitchFamily="18" charset="0"/>
              </a:rPr>
              <a:t>Operating system : Windows10</a:t>
            </a:r>
          </a:p>
          <a:p>
            <a:pPr lvl="0">
              <a:lnSpc>
                <a:spcPct val="150000"/>
              </a:lnSpc>
              <a:buNone/>
            </a:pPr>
            <a:r>
              <a:rPr lang="en-US" sz="1800" dirty="0">
                <a:latin typeface="Times New Roman" pitchFamily="18" charset="0"/>
                <a:cs typeface="Times New Roman" pitchFamily="18" charset="0"/>
              </a:rPr>
              <a:t>			Coding Language	 : Python 3.7.0</a:t>
            </a:r>
          </a:p>
          <a:p>
            <a:pPr>
              <a:lnSpc>
                <a:spcPct val="150000"/>
              </a:lnSpc>
              <a:buNone/>
            </a:pPr>
            <a:endParaRPr lang="en-US" sz="1800" b="1" dirty="0">
              <a:solidFill>
                <a:schemeClr val="accent3">
                  <a:lumMod val="50000"/>
                </a:schemeClr>
              </a:solidFill>
            </a:endParaRPr>
          </a:p>
          <a:p>
            <a:pPr>
              <a:lnSpc>
                <a:spcPct val="150000"/>
              </a:lnSpc>
              <a:buNone/>
            </a:pPr>
            <a:endParaRPr lang="en-US" sz="1800" b="1" dirty="0">
              <a:solidFill>
                <a:schemeClr val="accent3">
                  <a:lumMod val="50000"/>
                </a:schemeClr>
              </a:solidFill>
            </a:endParaRPr>
          </a:p>
          <a:p>
            <a:pPr lvl="0">
              <a:lnSpc>
                <a:spcPct val="150000"/>
              </a:lnSpc>
              <a:buNone/>
            </a:pPr>
            <a:endParaRPr lang="en-GB" sz="1800" dirty="0">
              <a:latin typeface="Times New Roman" pitchFamily="18" charset="0"/>
              <a:cs typeface="Times New Roman" pitchFamily="18" charset="0"/>
            </a:endParaRPr>
          </a:p>
          <a:p>
            <a:pPr lvl="0">
              <a:lnSpc>
                <a:spcPct val="150000"/>
              </a:lnSpc>
              <a:buNone/>
            </a:pPr>
            <a:endParaRPr lang="en-US" sz="1800" dirty="0">
              <a:latin typeface="Times New Roman" pitchFamily="18" charset="0"/>
              <a:cs typeface="Times New Roman" pitchFamily="18" charset="0"/>
            </a:endParaRPr>
          </a:p>
          <a:p>
            <a:pPr>
              <a:buNone/>
            </a:pPr>
            <a:endParaRPr lang="en-US" sz="2000" b="1" dirty="0">
              <a:solidFill>
                <a:schemeClr val="accent3">
                  <a:lumMod val="50000"/>
                </a:schemeClr>
              </a:solidFill>
            </a:endParaRPr>
          </a:p>
        </p:txBody>
      </p:sp>
      <p:sp>
        <p:nvSpPr>
          <p:cNvPr id="4" name="Date Placeholder 3"/>
          <p:cNvSpPr>
            <a:spLocks noGrp="1"/>
          </p:cNvSpPr>
          <p:nvPr>
            <p:ph type="dt" sz="half" idx="14"/>
          </p:nvPr>
        </p:nvSpPr>
        <p:spPr/>
        <p:txBody>
          <a:bodyPr/>
          <a:lstStyle/>
          <a:p>
            <a:fld id="{704CE0D0-6059-4611-9B4E-1308825E92E0}"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011222"/>
          </a:xfrm>
        </p:spPr>
        <p:txBody>
          <a:bodyPr>
            <a:normAutofit/>
          </a:bodyPr>
          <a:lstStyle/>
          <a:p>
            <a:pPr algn="ctr"/>
            <a:r>
              <a:rPr lang="en-US" sz="3200" b="1" dirty="0">
                <a:solidFill>
                  <a:schemeClr val="accent2">
                    <a:lumMod val="75000"/>
                  </a:schemeClr>
                </a:solidFill>
              </a:rPr>
              <a:t>Can Be Ran On</a:t>
            </a:r>
          </a:p>
        </p:txBody>
      </p:sp>
      <p:sp>
        <p:nvSpPr>
          <p:cNvPr id="3" name="Content Placeholder 2"/>
          <p:cNvSpPr>
            <a:spLocks noGrp="1"/>
          </p:cNvSpPr>
          <p:nvPr>
            <p:ph sz="quarter" idx="1"/>
          </p:nvPr>
        </p:nvSpPr>
        <p:spPr>
          <a:xfrm>
            <a:off x="457200" y="2500306"/>
            <a:ext cx="7467600" cy="1428760"/>
          </a:xfrm>
        </p:spPr>
        <p:txBody>
          <a:bodyPr>
            <a:normAutofit/>
          </a:bodyPr>
          <a:lstStyle/>
          <a:p>
            <a:r>
              <a:rPr lang="en-US" sz="2000" dirty="0">
                <a:latin typeface="Times New Roman" pitchFamily="18" charset="0"/>
                <a:cs typeface="Times New Roman" pitchFamily="18" charset="0"/>
              </a:rPr>
              <a:t>Pycharm</a:t>
            </a:r>
          </a:p>
          <a:p>
            <a:r>
              <a:rPr lang="en-US" sz="2000" dirty="0">
                <a:latin typeface="Times New Roman" pitchFamily="18" charset="0"/>
                <a:cs typeface="Times New Roman" pitchFamily="18" charset="0"/>
              </a:rPr>
              <a:t>Visual Studio Code</a:t>
            </a:r>
          </a:p>
          <a:p>
            <a:r>
              <a:rPr lang="en-US" sz="2000" dirty="0">
                <a:latin typeface="Times New Roman" pitchFamily="18" charset="0"/>
                <a:cs typeface="Times New Roman" pitchFamily="18" charset="0"/>
              </a:rPr>
              <a:t>Command Prompt</a:t>
            </a:r>
          </a:p>
          <a:p>
            <a:pPr>
              <a:buNone/>
            </a:pPr>
            <a:endParaRPr lang="en-US" sz="2000"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D1BD01B4-537C-47D3-B3C7-A7D73F6725D6}"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
          </p:nvPr>
        </p:nvSpPr>
        <p:spPr>
          <a:xfrm>
            <a:off x="457200" y="500063"/>
            <a:ext cx="7467600" cy="5973762"/>
          </a:xfrm>
        </p:spPr>
        <p:txBody>
          <a:bodyPr>
            <a:normAutofit fontScale="77500" lnSpcReduction="20000"/>
          </a:bodyPr>
          <a:lstStyle/>
          <a:p>
            <a:pPr algn="just">
              <a:lnSpc>
                <a:spcPct val="150000"/>
              </a:lnSpc>
              <a:buNone/>
            </a:pPr>
            <a:r>
              <a:rPr lang="en-US" sz="3100" b="1" dirty="0">
                <a:solidFill>
                  <a:schemeClr val="accent2">
                    <a:lumMod val="50000"/>
                  </a:schemeClr>
                </a:solidFill>
                <a:cs typeface="Times New Roman" pitchFamily="18" charset="0"/>
              </a:rPr>
              <a:t>Modules</a:t>
            </a:r>
            <a:endParaRPr lang="en-US" b="1" dirty="0">
              <a:solidFill>
                <a:schemeClr val="accent2">
                  <a:lumMod val="50000"/>
                </a:schemeClr>
              </a:solidFill>
              <a:latin typeface="Times New Roman" pitchFamily="18" charset="0"/>
              <a:cs typeface="Times New Roman" pitchFamily="18" charset="0"/>
            </a:endParaRPr>
          </a:p>
          <a:p>
            <a:pPr lvl="0" algn="just">
              <a:lnSpc>
                <a:spcPct val="150000"/>
              </a:lnSpc>
            </a:pPr>
            <a:r>
              <a:rPr lang="en-IN" sz="2600" b="1" dirty="0">
                <a:solidFill>
                  <a:schemeClr val="accent2">
                    <a:lumMod val="50000"/>
                  </a:schemeClr>
                </a:solidFill>
                <a:cs typeface="Times New Roman" pitchFamily="18" charset="0"/>
              </a:rPr>
              <a:t>Upload historical trajectory Dataset</a:t>
            </a:r>
            <a:r>
              <a:rPr lang="en-IN" b="1" dirty="0">
                <a:solidFill>
                  <a:schemeClr val="accent2">
                    <a:lumMod val="50000"/>
                  </a:schemeClr>
                </a:solidFill>
                <a:latin typeface="Times New Roman" pitchFamily="18" charset="0"/>
                <a:cs typeface="Times New Roman" pitchFamily="18" charset="0"/>
              </a:rPr>
              <a:t>: </a:t>
            </a:r>
            <a:r>
              <a:rPr lang="en-IN" sz="2300" dirty="0">
                <a:latin typeface="Times New Roman" pitchFamily="18" charset="0"/>
                <a:cs typeface="Times New Roman" pitchFamily="18" charset="0"/>
              </a:rPr>
              <a:t>using this module we will upload dataset to application and then find out total number records.</a:t>
            </a:r>
          </a:p>
          <a:p>
            <a:pPr lvl="0" algn="just">
              <a:lnSpc>
                <a:spcPct val="150000"/>
              </a:lnSpc>
              <a:buNone/>
            </a:pPr>
            <a:endParaRPr lang="en-IN" sz="2300" dirty="0">
              <a:latin typeface="Times New Roman" pitchFamily="18" charset="0"/>
              <a:cs typeface="Times New Roman" pitchFamily="18" charset="0"/>
            </a:endParaRPr>
          </a:p>
          <a:p>
            <a:pPr algn="just">
              <a:lnSpc>
                <a:spcPct val="150000"/>
              </a:lnSpc>
            </a:pPr>
            <a:r>
              <a:rPr lang="en-IN" sz="2600" b="1" dirty="0">
                <a:solidFill>
                  <a:schemeClr val="accent2">
                    <a:lumMod val="50000"/>
                  </a:schemeClr>
                </a:solidFill>
                <a:cs typeface="Times New Roman" pitchFamily="18" charset="0"/>
              </a:rPr>
              <a:t>Generate train &amp; test model:</a:t>
            </a:r>
            <a:r>
              <a:rPr lang="en-IN" sz="2600" b="1" dirty="0">
                <a:solidFill>
                  <a:schemeClr val="accent3">
                    <a:lumMod val="50000"/>
                  </a:schemeClr>
                </a:solidFill>
                <a:cs typeface="Times New Roman" pitchFamily="18" charset="0"/>
              </a:rPr>
              <a:t> </a:t>
            </a:r>
            <a:r>
              <a:rPr lang="en-IN" sz="2300" dirty="0">
                <a:latin typeface="Times New Roman" pitchFamily="18" charset="0"/>
                <a:cs typeface="Times New Roman" pitchFamily="18" charset="0"/>
              </a:rPr>
              <a:t>This module is read dataset and to split dataset into train and test part to generate machine learning train model</a:t>
            </a:r>
          </a:p>
          <a:p>
            <a:pPr algn="just">
              <a:lnSpc>
                <a:spcPct val="150000"/>
              </a:lnSpc>
            </a:pPr>
            <a:endParaRPr lang="en-IN" sz="2300" dirty="0">
              <a:latin typeface="Times New Roman" pitchFamily="18" charset="0"/>
              <a:cs typeface="Times New Roman" pitchFamily="18" charset="0"/>
            </a:endParaRPr>
          </a:p>
          <a:p>
            <a:pPr algn="just">
              <a:lnSpc>
                <a:spcPct val="150000"/>
              </a:lnSpc>
            </a:pPr>
            <a:r>
              <a:rPr lang="en-US" sz="2600" b="1" dirty="0">
                <a:solidFill>
                  <a:schemeClr val="accent2">
                    <a:lumMod val="50000"/>
                  </a:schemeClr>
                </a:solidFill>
                <a:cs typeface="Times New Roman" pitchFamily="18" charset="0"/>
              </a:rPr>
              <a:t>Run Random Forest</a:t>
            </a:r>
            <a:r>
              <a:rPr lang="en-US" sz="2300" b="1" dirty="0">
                <a:solidFill>
                  <a:schemeClr val="accent2">
                    <a:lumMod val="50000"/>
                  </a:schemeClr>
                </a:solidFill>
                <a:latin typeface="Times New Roman" pitchFamily="18" charset="0"/>
                <a:cs typeface="Times New Roman" pitchFamily="18" charset="0"/>
              </a:rPr>
              <a:t>: </a:t>
            </a:r>
            <a:r>
              <a:rPr lang="en-US" sz="2300" dirty="0">
                <a:latin typeface="Times New Roman" pitchFamily="18" charset="0"/>
                <a:cs typeface="Times New Roman" pitchFamily="18" charset="0"/>
              </a:rPr>
              <a:t>Using this module we will split dataset into train and test and then build Random Forest trained model. Trained model will be applied on test data to calculate and test prediction accuracy</a:t>
            </a:r>
          </a:p>
          <a:p>
            <a:pPr algn="just">
              <a:lnSpc>
                <a:spcPct val="150000"/>
              </a:lnSpc>
            </a:pPr>
            <a:endParaRPr lang="en-US" sz="2300" dirty="0">
              <a:latin typeface="Times New Roman" pitchFamily="18" charset="0"/>
              <a:cs typeface="Times New Roman" pitchFamily="18" charset="0"/>
            </a:endParaRPr>
          </a:p>
          <a:p>
            <a:pPr algn="just">
              <a:lnSpc>
                <a:spcPct val="150000"/>
              </a:lnSpc>
            </a:pPr>
            <a:r>
              <a:rPr lang="en-US" sz="2600" b="1" dirty="0">
                <a:solidFill>
                  <a:schemeClr val="accent2">
                    <a:lumMod val="50000"/>
                  </a:schemeClr>
                </a:solidFill>
                <a:cs typeface="Times New Roman" pitchFamily="18" charset="0"/>
              </a:rPr>
              <a:t>Run MLP Algorithm</a:t>
            </a:r>
            <a:r>
              <a:rPr lang="en-US" sz="2600" b="1" dirty="0">
                <a:solidFill>
                  <a:schemeClr val="accent2">
                    <a:lumMod val="50000"/>
                  </a:schemeClr>
                </a:solidFill>
                <a:latin typeface="Times New Roman" pitchFamily="18" charset="0"/>
                <a:cs typeface="Times New Roman" pitchFamily="18" charset="0"/>
              </a:rPr>
              <a:t>: </a:t>
            </a:r>
            <a:r>
              <a:rPr lang="en-US" sz="2300" dirty="0">
                <a:latin typeface="Times New Roman" pitchFamily="18" charset="0"/>
                <a:cs typeface="Times New Roman" pitchFamily="18" charset="0"/>
              </a:rPr>
              <a:t>Using this module we will split dataset into train and test and then build MLP trained model. Trained model will be applied on test data to calculate and test prediction accuracy</a:t>
            </a:r>
          </a:p>
          <a:p>
            <a:endParaRPr lang="en-US" dirty="0"/>
          </a:p>
        </p:txBody>
      </p:sp>
      <p:sp>
        <p:nvSpPr>
          <p:cNvPr id="3" name="Date Placeholder 2"/>
          <p:cNvSpPr>
            <a:spLocks noGrp="1"/>
          </p:cNvSpPr>
          <p:nvPr>
            <p:ph type="dt" sz="half" idx="14"/>
          </p:nvPr>
        </p:nvSpPr>
        <p:spPr/>
        <p:txBody>
          <a:bodyPr/>
          <a:lstStyle/>
          <a:p>
            <a:fld id="{2F512D35-7960-4D38-9D95-9F23C7CC790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57166"/>
            <a:ext cx="7467600" cy="6116786"/>
          </a:xfrm>
        </p:spPr>
        <p:txBody>
          <a:bodyPr>
            <a:normAutofit lnSpcReduction="10000"/>
          </a:bodyPr>
          <a:lstStyle/>
          <a:p>
            <a:pPr>
              <a:buNone/>
            </a:pPr>
            <a:endParaRPr lang="en-US" dirty="0"/>
          </a:p>
          <a:p>
            <a:pPr algn="just">
              <a:lnSpc>
                <a:spcPct val="150000"/>
              </a:lnSpc>
            </a:pPr>
            <a:r>
              <a:rPr lang="en-US" sz="1900" dirty="0">
                <a:latin typeface="Times New Roman" pitchFamily="18" charset="0"/>
                <a:cs typeface="Times New Roman" pitchFamily="18" charset="0"/>
              </a:rPr>
              <a:t> </a:t>
            </a:r>
            <a:r>
              <a:rPr lang="en-US" sz="2000" b="1" dirty="0">
                <a:solidFill>
                  <a:schemeClr val="accent2">
                    <a:lumMod val="50000"/>
                  </a:schemeClr>
                </a:solidFill>
                <a:cs typeface="Times New Roman" pitchFamily="18" charset="0"/>
              </a:rPr>
              <a:t>Run DDS with genetic Algorithm</a:t>
            </a:r>
            <a:r>
              <a:rPr lang="en-US" sz="2000" b="1" dirty="0">
                <a:solidFill>
                  <a:schemeClr val="accent2">
                    <a:lumMod val="50000"/>
                  </a:schemeClr>
                </a:solidFill>
                <a:latin typeface="Times New Roman" pitchFamily="18" charset="0"/>
                <a:cs typeface="Times New Roman" pitchFamily="18" charset="0"/>
              </a:rPr>
              <a:t>: </a:t>
            </a:r>
            <a:r>
              <a:rPr lang="en-US" sz="1900" dirty="0">
                <a:latin typeface="Times New Roman" pitchFamily="18" charset="0"/>
                <a:cs typeface="Times New Roman" pitchFamily="18" charset="0"/>
              </a:rPr>
              <a:t>Using this module we will split dataset into train and test and then build genetic</a:t>
            </a:r>
            <a:r>
              <a:rPr lang="en-US" sz="1900" b="1" dirty="0">
                <a:latin typeface="Times New Roman" pitchFamily="18" charset="0"/>
                <a:cs typeface="Times New Roman" pitchFamily="18" charset="0"/>
              </a:rPr>
              <a:t> </a:t>
            </a:r>
            <a:r>
              <a:rPr lang="en-US" sz="1900" dirty="0">
                <a:latin typeface="Times New Roman" pitchFamily="18" charset="0"/>
                <a:cs typeface="Times New Roman" pitchFamily="18" charset="0"/>
              </a:rPr>
              <a:t>trained model. Trained model will be applied on test data to calculate and test prediction accuracy</a:t>
            </a:r>
          </a:p>
          <a:p>
            <a:pPr algn="just">
              <a:lnSpc>
                <a:spcPct val="150000"/>
              </a:lnSpc>
            </a:pPr>
            <a:endParaRPr lang="en-US" sz="1900" dirty="0">
              <a:latin typeface="Times New Roman" pitchFamily="18" charset="0"/>
              <a:cs typeface="Times New Roman" pitchFamily="18" charset="0"/>
            </a:endParaRPr>
          </a:p>
          <a:p>
            <a:pPr algn="just">
              <a:lnSpc>
                <a:spcPct val="150000"/>
              </a:lnSpc>
            </a:pPr>
            <a:r>
              <a:rPr lang="en-US" sz="2000" b="1" dirty="0">
                <a:solidFill>
                  <a:schemeClr val="accent2">
                    <a:lumMod val="50000"/>
                  </a:schemeClr>
                </a:solidFill>
                <a:cs typeface="Times New Roman" pitchFamily="18" charset="0"/>
              </a:rPr>
              <a:t>Comparison Graph: </a:t>
            </a:r>
            <a:r>
              <a:rPr lang="en-US" sz="1900" dirty="0">
                <a:latin typeface="Times New Roman" pitchFamily="18" charset="0"/>
                <a:cs typeface="Times New Roman" pitchFamily="18" charset="0"/>
              </a:rPr>
              <a:t>Using this module</a:t>
            </a:r>
            <a:r>
              <a:rPr lang="en-IN" sz="1900" dirty="0"/>
              <a:t> we can conclude that DDS is performing well compare to other two algorithms.</a:t>
            </a:r>
          </a:p>
          <a:p>
            <a:pPr algn="just">
              <a:lnSpc>
                <a:spcPct val="150000"/>
              </a:lnSpc>
            </a:pPr>
            <a:endParaRPr lang="en-IN" sz="1900" dirty="0"/>
          </a:p>
          <a:p>
            <a:pPr algn="just">
              <a:lnSpc>
                <a:spcPct val="150000"/>
              </a:lnSpc>
            </a:pPr>
            <a:r>
              <a:rPr lang="en-IN" sz="2000" b="1" dirty="0">
                <a:solidFill>
                  <a:schemeClr val="accent2">
                    <a:lumMod val="50000"/>
                  </a:schemeClr>
                </a:solidFill>
                <a:cs typeface="Times New Roman" pitchFamily="18" charset="0"/>
              </a:rPr>
              <a:t>Predict DDS type: </a:t>
            </a:r>
            <a:r>
              <a:rPr lang="en-IN" sz="1900" dirty="0">
                <a:latin typeface="Times New Roman" pitchFamily="18" charset="0"/>
                <a:cs typeface="Times New Roman" pitchFamily="18" charset="0"/>
              </a:rPr>
              <a:t>using this module first record we can see decision is Lane Change and for second record values we got decision as ‘steering angle’ and for third test record we got predicted value as vehicle is in speed mode.</a:t>
            </a:r>
            <a:endParaRPr lang="en-US" sz="1900" dirty="0">
              <a:latin typeface="Times New Roman" pitchFamily="18" charset="0"/>
              <a:cs typeface="Times New Roman" pitchFamily="18" charset="0"/>
            </a:endParaRPr>
          </a:p>
          <a:p>
            <a:endParaRPr lang="en-US" sz="1900" dirty="0"/>
          </a:p>
        </p:txBody>
      </p:sp>
      <p:sp>
        <p:nvSpPr>
          <p:cNvPr id="4" name="Date Placeholder 3"/>
          <p:cNvSpPr>
            <a:spLocks noGrp="1"/>
          </p:cNvSpPr>
          <p:nvPr>
            <p:ph type="dt" sz="half" idx="14"/>
          </p:nvPr>
        </p:nvSpPr>
        <p:spPr/>
        <p:txBody>
          <a:bodyPr/>
          <a:lstStyle/>
          <a:p>
            <a:fld id="{05C6B94B-B537-4DF3-B739-7641E49E2C55}"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1472" y="785794"/>
            <a:ext cx="7467600" cy="4873752"/>
          </a:xfrm>
        </p:spPr>
        <p:txBody>
          <a:bodyPr>
            <a:normAutofit fontScale="92500" lnSpcReduction="20000"/>
          </a:bodyPr>
          <a:lstStyle/>
          <a:p>
            <a:pPr marL="457200" indent="-457200">
              <a:buNone/>
            </a:pPr>
            <a:r>
              <a:rPr lang="en-US" sz="2000" b="1" dirty="0">
                <a:solidFill>
                  <a:schemeClr val="accent2">
                    <a:lumMod val="50000"/>
                  </a:schemeClr>
                </a:solidFill>
                <a:cs typeface="Times New Roman" pitchFamily="18" charset="0"/>
              </a:rPr>
              <a:t>Packages</a:t>
            </a:r>
          </a:p>
          <a:p>
            <a:pPr marL="457200" indent="-457200">
              <a:buFont typeface="+mj-lt"/>
              <a:buAutoNum type="arabicPeriod"/>
            </a:pPr>
            <a:endParaRPr lang="en-US" sz="2000" b="1" dirty="0">
              <a:solidFill>
                <a:schemeClr val="accent3">
                  <a:lumMod val="50000"/>
                </a:schemeClr>
              </a:solidFill>
              <a:cs typeface="Times New Roman" pitchFamily="18" charset="0"/>
            </a:endParaRPr>
          </a:p>
          <a:p>
            <a:pPr marL="457200" indent="-457200" algn="just">
              <a:lnSpc>
                <a:spcPct val="150000"/>
              </a:lnSpc>
            </a:pPr>
            <a:r>
              <a:rPr lang="en-US" sz="2000" b="1" dirty="0">
                <a:solidFill>
                  <a:schemeClr val="accent2">
                    <a:lumMod val="50000"/>
                  </a:schemeClr>
                </a:solidFill>
                <a:cs typeface="Times New Roman" pitchFamily="18" charset="0"/>
              </a:rPr>
              <a:t>tkinter</a:t>
            </a:r>
            <a:r>
              <a:rPr lang="en-US" sz="2000" b="1" dirty="0">
                <a:solidFill>
                  <a:schemeClr val="accent2">
                    <a:lumMod val="50000"/>
                  </a:schemeClr>
                </a:solidFill>
                <a:latin typeface="Times New Roman" pitchFamily="18" charset="0"/>
                <a:cs typeface="Times New Roman" pitchFamily="18" charset="0"/>
              </a:rPr>
              <a:t>: </a:t>
            </a:r>
            <a:r>
              <a:rPr lang="en-US" sz="1900" dirty="0">
                <a:latin typeface="Times New Roman" pitchFamily="18" charset="0"/>
                <a:cs typeface="Times New Roman" pitchFamily="18" charset="0"/>
              </a:rPr>
              <a:t>tkinter is the standard GUI library for Python. tkinter module helps in creating GUI applications in a fast and easy way.</a:t>
            </a:r>
          </a:p>
          <a:p>
            <a:pPr algn="just">
              <a:lnSpc>
                <a:spcPct val="150000"/>
              </a:lnSpc>
            </a:pPr>
            <a:endParaRPr lang="en-US" sz="2000" dirty="0">
              <a:latin typeface="Times New Roman" pitchFamily="18" charset="0"/>
              <a:cs typeface="Times New Roman" pitchFamily="18" charset="0"/>
            </a:endParaRPr>
          </a:p>
          <a:p>
            <a:pPr marL="457200" indent="-457200" algn="just">
              <a:lnSpc>
                <a:spcPct val="150000"/>
              </a:lnSpc>
            </a:pPr>
            <a:r>
              <a:rPr lang="en-US" sz="2000" b="1" dirty="0">
                <a:solidFill>
                  <a:schemeClr val="accent2">
                    <a:lumMod val="50000"/>
                  </a:schemeClr>
                </a:solidFill>
                <a:cs typeface="Times New Roman" pitchFamily="18" charset="0"/>
              </a:rPr>
              <a:t>Matplotlib</a:t>
            </a:r>
            <a:r>
              <a:rPr lang="en-US" sz="2000" b="1" dirty="0">
                <a:solidFill>
                  <a:schemeClr val="accent2">
                    <a:lumMod val="50000"/>
                  </a:schemeClr>
                </a:solidFill>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1900" dirty="0">
                <a:latin typeface="Times New Roman" pitchFamily="18" charset="0"/>
                <a:cs typeface="Times New Roman" pitchFamily="18" charset="0"/>
              </a:rPr>
              <a:t>Matplotlib is an amazing visualization library in Python for 2D plots of arrays. Matplotlib consists of several plots like line, bar, scatter etc.</a:t>
            </a:r>
          </a:p>
          <a:p>
            <a:pPr marL="457200" indent="-457200" algn="just">
              <a:lnSpc>
                <a:spcPct val="150000"/>
              </a:lnSpc>
            </a:pPr>
            <a:endParaRPr lang="en-US" sz="2000" dirty="0">
              <a:latin typeface="Times New Roman" pitchFamily="18" charset="0"/>
              <a:cs typeface="Times New Roman" pitchFamily="18" charset="0"/>
            </a:endParaRPr>
          </a:p>
          <a:p>
            <a:pPr algn="just">
              <a:lnSpc>
                <a:spcPct val="150000"/>
              </a:lnSpc>
            </a:pPr>
            <a:r>
              <a:rPr lang="en-US" sz="2000" b="1" dirty="0">
                <a:latin typeface="Times New Roman" pitchFamily="18" charset="0"/>
                <a:cs typeface="Times New Roman" pitchFamily="18" charset="0"/>
              </a:rPr>
              <a:t>  </a:t>
            </a:r>
            <a:r>
              <a:rPr lang="en-US" sz="2000" b="1" dirty="0">
                <a:cs typeface="Times New Roman" pitchFamily="18" charset="0"/>
              </a:rPr>
              <a:t> </a:t>
            </a:r>
            <a:r>
              <a:rPr lang="en-US" sz="2000" b="1" dirty="0">
                <a:solidFill>
                  <a:schemeClr val="accent2">
                    <a:lumMod val="50000"/>
                  </a:schemeClr>
                </a:solidFill>
                <a:cs typeface="Times New Roman" pitchFamily="18" charset="0"/>
              </a:rPr>
              <a:t>Numpy</a:t>
            </a:r>
            <a:r>
              <a:rPr lang="en-US" sz="2000" b="1" dirty="0">
                <a:solidFill>
                  <a:schemeClr val="accent2">
                    <a:lumMod val="50000"/>
                  </a:schemeClr>
                </a:solidFill>
                <a:latin typeface="Times New Roman" pitchFamily="18" charset="0"/>
                <a:cs typeface="Times New Roman" pitchFamily="18" charset="0"/>
              </a:rPr>
              <a:t>: </a:t>
            </a:r>
            <a:r>
              <a:rPr lang="en-US" sz="1900" dirty="0">
                <a:latin typeface="Times New Roman" pitchFamily="18" charset="0"/>
                <a:cs typeface="Times New Roman" pitchFamily="18" charset="0"/>
              </a:rPr>
              <a:t>NumPy is a Python library used for working with arrays. It      also has functions for working in domain of linear algebra, </a:t>
            </a:r>
            <a:r>
              <a:rPr lang="en-US" sz="1900" dirty="0" err="1">
                <a:latin typeface="Times New Roman" pitchFamily="18" charset="0"/>
                <a:cs typeface="Times New Roman" pitchFamily="18" charset="0"/>
              </a:rPr>
              <a:t>fourier</a:t>
            </a:r>
            <a:r>
              <a:rPr lang="en-US" sz="1900" dirty="0">
                <a:latin typeface="Times New Roman" pitchFamily="18" charset="0"/>
                <a:cs typeface="Times New Roman" pitchFamily="18" charset="0"/>
              </a:rPr>
              <a:t> transform, and matrices</a:t>
            </a:r>
            <a:r>
              <a:rPr lang="en-US" sz="2000" dirty="0">
                <a:latin typeface="Times New Roman" pitchFamily="18" charset="0"/>
                <a:cs typeface="Times New Roman" pitchFamily="18" charset="0"/>
              </a:rPr>
              <a:t>.</a:t>
            </a:r>
          </a:p>
          <a:p>
            <a:pPr marL="457200" indent="-457200">
              <a:buFont typeface="+mj-lt"/>
              <a:buAutoNum type="arabicPeriod"/>
            </a:pPr>
            <a:endParaRPr lang="en-US" sz="2000" b="1" dirty="0">
              <a:solidFill>
                <a:schemeClr val="accent3">
                  <a:lumMod val="50000"/>
                </a:schemeClr>
              </a:solidFill>
              <a:cs typeface="Times New Roman" pitchFamily="18" charset="0"/>
            </a:endParaRPr>
          </a:p>
        </p:txBody>
      </p:sp>
      <p:sp>
        <p:nvSpPr>
          <p:cNvPr id="4" name="Date Placeholder 3"/>
          <p:cNvSpPr>
            <a:spLocks noGrp="1"/>
          </p:cNvSpPr>
          <p:nvPr>
            <p:ph type="dt" sz="half" idx="14"/>
          </p:nvPr>
        </p:nvSpPr>
        <p:spPr/>
        <p:txBody>
          <a:bodyPr/>
          <a:lstStyle/>
          <a:p>
            <a:fld id="{D326E54D-34F7-4651-B354-979853D44034}"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1214422"/>
            <a:ext cx="7467600" cy="4873752"/>
          </a:xfrm>
        </p:spPr>
        <p:txBody>
          <a:bodyPr>
            <a:normAutofit/>
          </a:bodyPr>
          <a:lstStyle/>
          <a:p>
            <a:pPr algn="just">
              <a:lnSpc>
                <a:spcPct val="150000"/>
              </a:lnSpc>
            </a:pPr>
            <a:r>
              <a:rPr lang="en-US" sz="2000" b="1" dirty="0">
                <a:solidFill>
                  <a:schemeClr val="accent2">
                    <a:lumMod val="50000"/>
                  </a:schemeClr>
                </a:solidFill>
                <a:cs typeface="Times New Roman" pitchFamily="18" charset="0"/>
              </a:rPr>
              <a:t>Pandas: </a:t>
            </a:r>
            <a:r>
              <a:rPr lang="en-US" sz="1800" dirty="0">
                <a:latin typeface="Times New Roman" pitchFamily="18" charset="0"/>
                <a:cs typeface="Times New Roman" pitchFamily="18" charset="0"/>
              </a:rPr>
              <a:t>Pandas is an open-source library that is made mainly for working with relational or labeled data both easily and intuitively it is used for Fast and efficient for manipulating and analyzing data.</a:t>
            </a:r>
          </a:p>
          <a:p>
            <a:pPr algn="just">
              <a:lnSpc>
                <a:spcPct val="150000"/>
              </a:lnSpc>
            </a:pPr>
            <a:endParaRPr lang="en-US" dirty="0">
              <a:latin typeface="Times New Roman" pitchFamily="18" charset="0"/>
              <a:cs typeface="Times New Roman" pitchFamily="18" charset="0"/>
            </a:endParaRPr>
          </a:p>
          <a:p>
            <a:pPr algn="just">
              <a:lnSpc>
                <a:spcPct val="150000"/>
              </a:lnSpc>
            </a:pPr>
            <a:r>
              <a:rPr lang="en-US" sz="2000" b="1" dirty="0">
                <a:solidFill>
                  <a:schemeClr val="accent2">
                    <a:lumMod val="50000"/>
                  </a:schemeClr>
                </a:solidFill>
                <a:cs typeface="Times New Roman" pitchFamily="18" charset="0"/>
              </a:rPr>
              <a:t>Keras</a:t>
            </a:r>
            <a:r>
              <a:rPr lang="en-US" sz="2000" b="1" dirty="0">
                <a:solidFill>
                  <a:schemeClr val="accent2">
                    <a:lumMod val="50000"/>
                  </a:schemeClr>
                </a:solidFill>
                <a:latin typeface="Times New Roman" pitchFamily="18" charset="0"/>
                <a:cs typeface="Times New Roman" pitchFamily="18" charset="0"/>
              </a:rPr>
              <a:t>: </a:t>
            </a:r>
            <a:r>
              <a:rPr lang="en-US" sz="1800" dirty="0">
                <a:latin typeface="Times New Roman" pitchFamily="18" charset="0"/>
                <a:cs typeface="Times New Roman" pitchFamily="18" charset="0"/>
              </a:rPr>
              <a:t>Keras is a deep learning API written in Python, running on top of the machine learning platform Tensor Flow. It was developed with a focus on enabling fast experimentation.</a:t>
            </a:r>
          </a:p>
          <a:p>
            <a:endParaRPr lang="en-US" dirty="0"/>
          </a:p>
        </p:txBody>
      </p:sp>
      <p:sp>
        <p:nvSpPr>
          <p:cNvPr id="4" name="Date Placeholder 3"/>
          <p:cNvSpPr>
            <a:spLocks noGrp="1"/>
          </p:cNvSpPr>
          <p:nvPr>
            <p:ph type="dt" sz="half" idx="14"/>
          </p:nvPr>
        </p:nvSpPr>
        <p:spPr/>
        <p:txBody>
          <a:bodyPr/>
          <a:lstStyle/>
          <a:p>
            <a:fld id="{8F177E4C-571E-463B-86B2-D7AC70EF18A2}"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sz="3200" b="1" dirty="0">
                <a:solidFill>
                  <a:schemeClr val="accent2">
                    <a:lumMod val="50000"/>
                  </a:schemeClr>
                </a:solidFill>
                <a:latin typeface="+mn-lt"/>
                <a:cs typeface="Times New Roman" pitchFamily="18" charset="0"/>
              </a:rPr>
              <a:t>Algorithms</a:t>
            </a:r>
            <a:br>
              <a:rPr lang="en-IN" sz="2800" b="1" dirty="0">
                <a:solidFill>
                  <a:schemeClr val="accent2">
                    <a:lumMod val="50000"/>
                  </a:schemeClr>
                </a:solidFill>
                <a:latin typeface="Times New Roman" pitchFamily="18" charset="0"/>
                <a:cs typeface="Times New Roman" pitchFamily="18" charset="0"/>
              </a:rPr>
            </a:br>
            <a:endParaRPr lang="en-US" dirty="0">
              <a:solidFill>
                <a:schemeClr val="accent2">
                  <a:lumMod val="50000"/>
                </a:schemeClr>
              </a:solidFill>
            </a:endParaRPr>
          </a:p>
        </p:txBody>
      </p:sp>
      <p:sp>
        <p:nvSpPr>
          <p:cNvPr id="3" name="Content Placeholder 2"/>
          <p:cNvSpPr>
            <a:spLocks noGrp="1"/>
          </p:cNvSpPr>
          <p:nvPr>
            <p:ph sz="quarter" idx="1"/>
          </p:nvPr>
        </p:nvSpPr>
        <p:spPr/>
        <p:txBody>
          <a:bodyPr>
            <a:normAutofit/>
          </a:bodyPr>
          <a:lstStyle/>
          <a:p>
            <a:pPr lvl="0">
              <a:buNone/>
            </a:pPr>
            <a:endParaRPr lang="en-IN" sz="2000" b="1" dirty="0">
              <a:solidFill>
                <a:schemeClr val="accent3">
                  <a:lumMod val="50000"/>
                </a:schemeClr>
              </a:solidFill>
              <a:cs typeface="Times New Roman" pitchFamily="18" charset="0"/>
            </a:endParaRPr>
          </a:p>
          <a:p>
            <a:pPr lvl="0">
              <a:buNone/>
            </a:pPr>
            <a:r>
              <a:rPr lang="en-IN" sz="2000" b="1" dirty="0">
                <a:solidFill>
                  <a:schemeClr val="accent2">
                    <a:lumMod val="50000"/>
                  </a:schemeClr>
                </a:solidFill>
                <a:cs typeface="Times New Roman" pitchFamily="18" charset="0"/>
              </a:rPr>
              <a:t>Random Forest Algorithm:</a:t>
            </a:r>
          </a:p>
          <a:p>
            <a:pPr lvl="0">
              <a:buNone/>
            </a:pPr>
            <a:endParaRPr lang="en-IN" sz="2000" b="1" dirty="0">
              <a:solidFill>
                <a:schemeClr val="accent3">
                  <a:lumMod val="50000"/>
                </a:schemeClr>
              </a:solidFill>
              <a:cs typeface="Times New Roman" pitchFamily="18" charset="0"/>
            </a:endParaRPr>
          </a:p>
          <a:p>
            <a:pPr lvl="0">
              <a:buNone/>
            </a:pPr>
            <a:endParaRPr lang="en-IN" sz="2000" b="1" dirty="0">
              <a:solidFill>
                <a:schemeClr val="accent3">
                  <a:lumMod val="50000"/>
                </a:schemeClr>
              </a:solidFill>
              <a:cs typeface="Times New Roman" pitchFamily="18" charset="0"/>
            </a:endParaRPr>
          </a:p>
          <a:p>
            <a:pPr lvl="0" algn="just"/>
            <a:r>
              <a:rPr lang="en-US" sz="2000" dirty="0">
                <a:latin typeface="Times New Roman" pitchFamily="18" charset="0"/>
                <a:cs typeface="Times New Roman" pitchFamily="18" charset="0"/>
              </a:rPr>
              <a:t>This model has three random concepts, randomly choosing training data when making trees, selecting some subsets of features when splitting nodes and considering only a subset of all features for splitting each node in each simple decision tree. During training data in a random forest, each tree learns from a random sample of the data points.</a:t>
            </a:r>
            <a:endParaRPr lang="en-IN" sz="2000"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0E10F082-68CF-4060-B13E-B95D23BFDE30}"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fontScale="90000"/>
          </a:bodyPr>
          <a:lstStyle/>
          <a:p>
            <a:pPr lvl="0" algn="ctr"/>
            <a:r>
              <a:rPr lang="en-US" sz="3200" b="1" dirty="0">
                <a:solidFill>
                  <a:prstClr val="black"/>
                </a:solidFill>
              </a:rPr>
              <a:t>Bvc</a:t>
            </a:r>
            <a:r>
              <a:rPr lang="en-US" sz="3200" dirty="0">
                <a:solidFill>
                  <a:prstClr val="black"/>
                </a:solidFill>
              </a:rPr>
              <a:t> </a:t>
            </a:r>
            <a:r>
              <a:rPr lang="en-US" sz="3200" b="1" dirty="0">
                <a:solidFill>
                  <a:prstClr val="black"/>
                </a:solidFill>
              </a:rPr>
              <a:t>Engineering</a:t>
            </a:r>
            <a:r>
              <a:rPr lang="en-US" sz="3200" dirty="0">
                <a:solidFill>
                  <a:prstClr val="black"/>
                </a:solidFill>
              </a:rPr>
              <a:t> </a:t>
            </a:r>
            <a:r>
              <a:rPr lang="en-US" sz="3200" b="1" dirty="0">
                <a:solidFill>
                  <a:prstClr val="black"/>
                </a:solidFill>
              </a:rPr>
              <a:t>College</a:t>
            </a:r>
            <a:br>
              <a:rPr lang="en-IN" sz="3200" b="1" dirty="0">
                <a:solidFill>
                  <a:prstClr val="black"/>
                </a:solidFill>
              </a:rPr>
            </a:br>
            <a:endParaRPr lang="en-US" dirty="0"/>
          </a:p>
        </p:txBody>
      </p:sp>
      <p:sp>
        <p:nvSpPr>
          <p:cNvPr id="4" name="Date Placeholder 3"/>
          <p:cNvSpPr>
            <a:spLocks noGrp="1"/>
          </p:cNvSpPr>
          <p:nvPr>
            <p:ph type="dt" sz="half" idx="14"/>
          </p:nvPr>
        </p:nvSpPr>
        <p:spPr/>
        <p:txBody>
          <a:bodyPr/>
          <a:lstStyle/>
          <a:p>
            <a:fld id="{2E838807-D84F-42D7-AE84-E41A0980679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a:t>
            </a:fld>
            <a:endParaRPr lang="en-US"/>
          </a:p>
        </p:txBody>
      </p:sp>
      <p:sp>
        <p:nvSpPr>
          <p:cNvPr id="6" name="Rectangle 5"/>
          <p:cNvSpPr/>
          <p:nvPr/>
        </p:nvSpPr>
        <p:spPr>
          <a:xfrm>
            <a:off x="714348" y="1000108"/>
            <a:ext cx="721523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Driving Decision Strategy(DDS) based on ML  for Autonomous Vehicle</a:t>
            </a:r>
          </a:p>
        </p:txBody>
      </p:sp>
      <p:sp>
        <p:nvSpPr>
          <p:cNvPr id="7" name="Rounded Rectangle 6"/>
          <p:cNvSpPr/>
          <p:nvPr/>
        </p:nvSpPr>
        <p:spPr>
          <a:xfrm>
            <a:off x="214282" y="2143116"/>
            <a:ext cx="2357454"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a:t>
            </a:r>
          </a:p>
        </p:txBody>
      </p:sp>
      <p:sp>
        <p:nvSpPr>
          <p:cNvPr id="8" name="Rounded Rectangle 7"/>
          <p:cNvSpPr/>
          <p:nvPr/>
        </p:nvSpPr>
        <p:spPr>
          <a:xfrm>
            <a:off x="5143504" y="2143116"/>
            <a:ext cx="3000396"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Guided By</a:t>
            </a:r>
          </a:p>
        </p:txBody>
      </p:sp>
      <p:sp>
        <p:nvSpPr>
          <p:cNvPr id="11" name="TextBox 10"/>
          <p:cNvSpPr txBox="1"/>
          <p:nvPr/>
        </p:nvSpPr>
        <p:spPr>
          <a:xfrm>
            <a:off x="214282" y="2928934"/>
            <a:ext cx="4213702" cy="1323439"/>
          </a:xfrm>
          <a:prstGeom prst="rect">
            <a:avLst/>
          </a:prstGeom>
          <a:noFill/>
        </p:spPr>
        <p:txBody>
          <a:bodyPr wrap="square" rtlCol="0">
            <a:spAutoFit/>
          </a:bodyPr>
          <a:lstStyle/>
          <a:p>
            <a:r>
              <a:rPr lang="en-US" sz="2000" dirty="0" err="1"/>
              <a:t>Kasu</a:t>
            </a:r>
            <a:r>
              <a:rPr lang="en-US" sz="2000" dirty="0"/>
              <a:t> Sneha Latha (20KH1A0549)</a:t>
            </a:r>
          </a:p>
          <a:p>
            <a:r>
              <a:rPr lang="en-US" sz="2000" dirty="0" err="1"/>
              <a:t>B.V.Anjaneyulu</a:t>
            </a:r>
            <a:r>
              <a:rPr lang="en-US" sz="2000" dirty="0"/>
              <a:t>(21KH5A0505)</a:t>
            </a:r>
          </a:p>
          <a:p>
            <a:r>
              <a:rPr lang="en-US" sz="2000" dirty="0"/>
              <a:t>Alladi Chandu(20KH1A0503)</a:t>
            </a:r>
          </a:p>
          <a:p>
            <a:r>
              <a:rPr lang="en-US" sz="2000" dirty="0" err="1"/>
              <a:t>K.Shanti</a:t>
            </a:r>
            <a:r>
              <a:rPr lang="en-US" sz="2000" dirty="0"/>
              <a:t> </a:t>
            </a:r>
            <a:r>
              <a:rPr lang="en-US" sz="2000" dirty="0" err="1"/>
              <a:t>priya</a:t>
            </a:r>
            <a:r>
              <a:rPr lang="en-US" sz="2000" dirty="0"/>
              <a:t>(20KH1A0550)</a:t>
            </a:r>
            <a:endParaRPr lang="en-IN" sz="2000" dirty="0"/>
          </a:p>
        </p:txBody>
      </p:sp>
      <p:sp>
        <p:nvSpPr>
          <p:cNvPr id="12" name="TextBox 11"/>
          <p:cNvSpPr txBox="1"/>
          <p:nvPr/>
        </p:nvSpPr>
        <p:spPr>
          <a:xfrm>
            <a:off x="5214942" y="2928934"/>
            <a:ext cx="2857520" cy="707886"/>
          </a:xfrm>
          <a:prstGeom prst="rect">
            <a:avLst/>
          </a:prstGeom>
          <a:noFill/>
        </p:spPr>
        <p:txBody>
          <a:bodyPr wrap="square" rtlCol="0">
            <a:spAutoFit/>
          </a:bodyPr>
          <a:lstStyle/>
          <a:p>
            <a:r>
              <a:rPr lang="en-US" sz="2000" dirty="0"/>
              <a:t>Dr. R. </a:t>
            </a:r>
            <a:r>
              <a:rPr lang="en-US" sz="2000" dirty="0" err="1"/>
              <a:t>SatheesKumar</a:t>
            </a:r>
            <a:endParaRPr lang="en-US" sz="2000" dirty="0"/>
          </a:p>
          <a:p>
            <a:r>
              <a:rPr lang="en-US" sz="2000" dirty="0"/>
              <a:t>   (M.Tech.,</a:t>
            </a:r>
            <a:r>
              <a:rPr lang="en-US" sz="2000" dirty="0" err="1"/>
              <a:t>Ph.D</a:t>
            </a:r>
            <a:r>
              <a:rPr lang="en-US" sz="2000"/>
              <a:t>)</a:t>
            </a:r>
            <a:endParaRPr lang="en-IN" sz="2000" dirty="0"/>
          </a:p>
        </p:txBody>
      </p:sp>
      <p:sp>
        <p:nvSpPr>
          <p:cNvPr id="13" name="TextBox 12"/>
          <p:cNvSpPr txBox="1"/>
          <p:nvPr/>
        </p:nvSpPr>
        <p:spPr>
          <a:xfrm>
            <a:off x="1785918" y="4500570"/>
            <a:ext cx="5040560" cy="1200329"/>
          </a:xfrm>
          <a:prstGeom prst="rect">
            <a:avLst/>
          </a:prstGeom>
          <a:noFill/>
        </p:spPr>
        <p:txBody>
          <a:bodyPr wrap="square" rtlCol="0">
            <a:spAutoFit/>
          </a:bodyPr>
          <a:lstStyle/>
          <a:p>
            <a:pPr algn="ctr"/>
            <a:r>
              <a:rPr lang="en-US" sz="2400" dirty="0"/>
              <a:t>Submitted for the partial fulfillment of</a:t>
            </a:r>
          </a:p>
          <a:p>
            <a:pPr algn="ctr"/>
            <a:r>
              <a:rPr lang="en-US" sz="2400" dirty="0"/>
              <a:t>B-Tech</a:t>
            </a:r>
          </a:p>
          <a:p>
            <a:pPr algn="ctr"/>
            <a:r>
              <a:rPr lang="en-US" sz="2400" dirty="0"/>
              <a:t>Computer Science and Engineering</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16" y="0"/>
            <a:ext cx="1108301" cy="7277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1357298"/>
            <a:ext cx="7467600" cy="4873752"/>
          </a:xfrm>
        </p:spPr>
        <p:txBody>
          <a:bodyPr>
            <a:normAutofit/>
          </a:bodyPr>
          <a:lstStyle/>
          <a:p>
            <a:pPr>
              <a:buNone/>
            </a:pPr>
            <a:endParaRPr lang="en-US" sz="2000" b="1" dirty="0">
              <a:solidFill>
                <a:schemeClr val="accent3">
                  <a:lumMod val="50000"/>
                </a:schemeClr>
              </a:solidFill>
            </a:endParaRPr>
          </a:p>
          <a:p>
            <a:pPr>
              <a:buNone/>
            </a:pPr>
            <a:r>
              <a:rPr lang="en-US" sz="2000" b="1" dirty="0">
                <a:solidFill>
                  <a:schemeClr val="accent2">
                    <a:lumMod val="50000"/>
                  </a:schemeClr>
                </a:solidFill>
              </a:rPr>
              <a:t>Multi Layer Perceptron:</a:t>
            </a:r>
          </a:p>
          <a:p>
            <a:pPr>
              <a:buNone/>
            </a:pPr>
            <a:endParaRPr lang="en-US" sz="2000" b="1" dirty="0">
              <a:solidFill>
                <a:schemeClr val="accent3">
                  <a:lumMod val="50000"/>
                </a:schemeClr>
              </a:solidFill>
            </a:endParaRPr>
          </a:p>
          <a:p>
            <a:pPr>
              <a:buNone/>
            </a:pPr>
            <a:endParaRPr lang="en-US" sz="2000" b="1" dirty="0">
              <a:solidFill>
                <a:schemeClr val="accent3">
                  <a:lumMod val="50000"/>
                </a:schemeClr>
              </a:solidFill>
            </a:endParaRPr>
          </a:p>
          <a:p>
            <a:pPr>
              <a:buNone/>
            </a:pPr>
            <a:endParaRPr lang="en-US" sz="2000" b="1" dirty="0">
              <a:solidFill>
                <a:schemeClr val="accent3">
                  <a:lumMod val="50000"/>
                </a:schemeClr>
              </a:solidFill>
            </a:endParaRPr>
          </a:p>
          <a:p>
            <a:pPr lvl="0" algn="just"/>
            <a:r>
              <a:rPr lang="en-US" sz="2000" dirty="0">
                <a:latin typeface="Times New Roman" pitchFamily="18" charset="0"/>
                <a:cs typeface="Times New Roman" pitchFamily="18" charset="0"/>
              </a:rPr>
              <a:t>An MLP consists of at least three layers of nodes: an input layer, a hidden layer and an output layer. Except for the input nodes, each node is a neuron that is interfaced with a nonlinear activation function. MLP utilizes a supervised learning technique called backpropagation for training.</a:t>
            </a:r>
            <a:endParaRPr lang="en-IN" sz="2000" dirty="0">
              <a:latin typeface="Times New Roman" pitchFamily="18" charset="0"/>
              <a:cs typeface="Times New Roman" pitchFamily="18" charset="0"/>
            </a:endParaRPr>
          </a:p>
          <a:p>
            <a:endParaRPr lang="en-US" sz="2000" b="1" dirty="0">
              <a:solidFill>
                <a:schemeClr val="accent3">
                  <a:lumMod val="50000"/>
                </a:schemeClr>
              </a:solidFill>
            </a:endParaRPr>
          </a:p>
          <a:p>
            <a:pPr>
              <a:buNone/>
            </a:pPr>
            <a:endParaRPr lang="en-US" sz="2000" b="1" dirty="0">
              <a:solidFill>
                <a:schemeClr val="accent3">
                  <a:lumMod val="50000"/>
                </a:schemeClr>
              </a:solidFill>
            </a:endParaRPr>
          </a:p>
          <a:p>
            <a:pPr>
              <a:buNone/>
            </a:pPr>
            <a:endParaRPr lang="en-US" sz="2000" b="1" dirty="0">
              <a:solidFill>
                <a:schemeClr val="accent3">
                  <a:lumMod val="50000"/>
                </a:schemeClr>
              </a:solidFill>
            </a:endParaRPr>
          </a:p>
        </p:txBody>
      </p:sp>
      <p:sp>
        <p:nvSpPr>
          <p:cNvPr id="4" name="Date Placeholder 3"/>
          <p:cNvSpPr>
            <a:spLocks noGrp="1"/>
          </p:cNvSpPr>
          <p:nvPr>
            <p:ph type="dt" sz="half" idx="14"/>
          </p:nvPr>
        </p:nvSpPr>
        <p:spPr/>
        <p:txBody>
          <a:bodyPr/>
          <a:lstStyle/>
          <a:p>
            <a:fld id="{07024DEC-965B-4CE7-AEC9-727801B92B78}"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normAutofit/>
          </a:bodyPr>
          <a:lstStyle/>
          <a:p>
            <a:pPr algn="ctr"/>
            <a:r>
              <a:rPr lang="en-US" sz="3200" b="1" dirty="0">
                <a:solidFill>
                  <a:schemeClr val="accent2">
                    <a:lumMod val="75000"/>
                  </a:schemeClr>
                </a:solidFill>
              </a:rPr>
              <a:t>Design</a:t>
            </a:r>
          </a:p>
        </p:txBody>
      </p:sp>
      <p:sp>
        <p:nvSpPr>
          <p:cNvPr id="3" name="Content Placeholder 2"/>
          <p:cNvSpPr>
            <a:spLocks noGrp="1"/>
          </p:cNvSpPr>
          <p:nvPr>
            <p:ph sz="quarter" idx="1"/>
          </p:nvPr>
        </p:nvSpPr>
        <p:spPr>
          <a:xfrm>
            <a:off x="457200" y="1214422"/>
            <a:ext cx="7467600" cy="5259530"/>
          </a:xfrm>
        </p:spPr>
        <p:txBody>
          <a:bodyPr>
            <a:normAutofit/>
          </a:bodyPr>
          <a:lstStyle/>
          <a:p>
            <a:r>
              <a:rPr lang="en-US" sz="2000" b="1" dirty="0">
                <a:solidFill>
                  <a:schemeClr val="accent2">
                    <a:lumMod val="75000"/>
                  </a:schemeClr>
                </a:solidFill>
                <a:cs typeface="Times New Roman" pitchFamily="18" charset="0"/>
              </a:rPr>
              <a:t>Usecase Diagram:</a:t>
            </a:r>
          </a:p>
          <a:p>
            <a:pPr>
              <a:buNone/>
            </a:pPr>
            <a:endParaRPr lang="en-US" sz="2000" b="1" dirty="0">
              <a:solidFill>
                <a:schemeClr val="accent2">
                  <a:lumMod val="75000"/>
                </a:schemeClr>
              </a:solidFill>
              <a:cs typeface="Times New Roman" pitchFamily="18" charset="0"/>
            </a:endParaRPr>
          </a:p>
        </p:txBody>
      </p:sp>
      <p:pic>
        <p:nvPicPr>
          <p:cNvPr id="4" name="Picture 3" descr="IMG_20220523_133453.png"/>
          <p:cNvPicPr>
            <a:picLocks noChangeAspect="1"/>
          </p:cNvPicPr>
          <p:nvPr/>
        </p:nvPicPr>
        <p:blipFill>
          <a:blip r:embed="rId2"/>
          <a:stretch>
            <a:fillRect/>
          </a:stretch>
        </p:blipFill>
        <p:spPr>
          <a:xfrm>
            <a:off x="1500166" y="1857364"/>
            <a:ext cx="6423660" cy="4343400"/>
          </a:xfrm>
          <a:prstGeom prst="rect">
            <a:avLst/>
          </a:prstGeom>
        </p:spPr>
      </p:pic>
      <p:sp>
        <p:nvSpPr>
          <p:cNvPr id="5" name="Date Placeholder 4"/>
          <p:cNvSpPr>
            <a:spLocks noGrp="1"/>
          </p:cNvSpPr>
          <p:nvPr>
            <p:ph type="dt" sz="half" idx="14"/>
          </p:nvPr>
        </p:nvSpPr>
        <p:spPr/>
        <p:txBody>
          <a:bodyPr/>
          <a:lstStyle/>
          <a:p>
            <a:fld id="{44522527-E695-4450-86F2-CB02BDF4CBBE}" type="datetime1">
              <a:rPr lang="en-US" smtClean="0"/>
              <a:pPr/>
              <a:t>2/9/2024</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21</a:t>
            </a:fld>
            <a:endParaRPr lang="en-US"/>
          </a:p>
        </p:txBody>
      </p:sp>
      <p:sp>
        <p:nvSpPr>
          <p:cNvPr id="7" name="TextBox 6"/>
          <p:cNvSpPr txBox="1"/>
          <p:nvPr/>
        </p:nvSpPr>
        <p:spPr>
          <a:xfrm>
            <a:off x="2857488" y="6215082"/>
            <a:ext cx="3286148" cy="338554"/>
          </a:xfrm>
          <a:prstGeom prst="rect">
            <a:avLst/>
          </a:prstGeom>
          <a:noFill/>
        </p:spPr>
        <p:txBody>
          <a:bodyPr wrap="square" rtlCol="0">
            <a:spAutoFit/>
          </a:bodyPr>
          <a:lstStyle/>
          <a:p>
            <a:r>
              <a:rPr lang="en-US" sz="1600" dirty="0">
                <a:latin typeface="Times New Roman" pitchFamily="18" charset="0"/>
                <a:cs typeface="Times New Roman" pitchFamily="18" charset="0"/>
              </a:rPr>
              <a:t>Fig (a) : Usecase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71480"/>
            <a:ext cx="7467600" cy="5902472"/>
          </a:xfrm>
        </p:spPr>
        <p:txBody>
          <a:bodyPr>
            <a:normAutofit/>
          </a:bodyPr>
          <a:lstStyle/>
          <a:p>
            <a:r>
              <a:rPr lang="en-US" sz="2000" b="1" dirty="0">
                <a:solidFill>
                  <a:schemeClr val="accent2">
                    <a:lumMod val="75000"/>
                  </a:schemeClr>
                </a:solidFill>
              </a:rPr>
              <a:t>Class Diagram:</a:t>
            </a:r>
          </a:p>
          <a:p>
            <a:pPr>
              <a:buNone/>
            </a:pPr>
            <a:endParaRPr lang="en-US" sz="2000" b="1" dirty="0">
              <a:solidFill>
                <a:schemeClr val="accent2">
                  <a:lumMod val="75000"/>
                </a:schemeClr>
              </a:solidFill>
            </a:endParaRPr>
          </a:p>
          <a:p>
            <a:pPr>
              <a:buNone/>
            </a:pPr>
            <a:endParaRPr lang="en-US" sz="2000" b="1" dirty="0">
              <a:solidFill>
                <a:schemeClr val="accent2">
                  <a:lumMod val="75000"/>
                </a:schemeClr>
              </a:solidFill>
            </a:endParaRPr>
          </a:p>
        </p:txBody>
      </p:sp>
      <p:sp>
        <p:nvSpPr>
          <p:cNvPr id="5" name="Date Placeholder 4"/>
          <p:cNvSpPr>
            <a:spLocks noGrp="1"/>
          </p:cNvSpPr>
          <p:nvPr>
            <p:ph type="dt" sz="half" idx="14"/>
          </p:nvPr>
        </p:nvSpPr>
        <p:spPr/>
        <p:txBody>
          <a:bodyPr/>
          <a:lstStyle/>
          <a:p>
            <a:fld id="{CCAD3C71-08DC-4075-93D1-050C7240745F}" type="datetime1">
              <a:rPr lang="en-US" smtClean="0"/>
              <a:pPr/>
              <a:t>2/9/2024</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22</a:t>
            </a:fld>
            <a:endParaRPr lang="en-US"/>
          </a:p>
        </p:txBody>
      </p:sp>
      <p:pic>
        <p:nvPicPr>
          <p:cNvPr id="1026" name="Picture 2"/>
          <p:cNvPicPr>
            <a:picLocks noChangeAspect="1" noChangeArrowheads="1"/>
          </p:cNvPicPr>
          <p:nvPr/>
        </p:nvPicPr>
        <p:blipFill>
          <a:blip r:embed="rId2"/>
          <a:srcRect/>
          <a:stretch>
            <a:fillRect/>
          </a:stretch>
        </p:blipFill>
        <p:spPr bwMode="auto">
          <a:xfrm>
            <a:off x="2000232" y="1500174"/>
            <a:ext cx="4786346" cy="4640864"/>
          </a:xfrm>
          <a:prstGeom prst="rect">
            <a:avLst/>
          </a:prstGeom>
          <a:noFill/>
          <a:ln w="9525">
            <a:noFill/>
            <a:miter lim="800000"/>
            <a:headEnd/>
            <a:tailEnd/>
          </a:ln>
          <a:effectLst/>
        </p:spPr>
      </p:pic>
      <p:sp>
        <p:nvSpPr>
          <p:cNvPr id="9" name="TextBox 8"/>
          <p:cNvSpPr txBox="1"/>
          <p:nvPr/>
        </p:nvSpPr>
        <p:spPr>
          <a:xfrm>
            <a:off x="3000364" y="6357958"/>
            <a:ext cx="3071834" cy="338554"/>
          </a:xfrm>
          <a:prstGeom prst="rect">
            <a:avLst/>
          </a:prstGeom>
          <a:noFill/>
        </p:spPr>
        <p:txBody>
          <a:bodyPr wrap="square" rtlCol="0">
            <a:spAutoFit/>
          </a:bodyPr>
          <a:lstStyle/>
          <a:p>
            <a:r>
              <a:rPr lang="en-US" sz="1600" dirty="0">
                <a:latin typeface="Times New Roman" pitchFamily="18" charset="0"/>
                <a:cs typeface="Times New Roman" pitchFamily="18" charset="0"/>
              </a:rPr>
              <a:t>Fig (b) : Class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71480"/>
            <a:ext cx="7467600" cy="5902472"/>
          </a:xfrm>
        </p:spPr>
        <p:txBody>
          <a:bodyPr>
            <a:normAutofit/>
          </a:bodyPr>
          <a:lstStyle/>
          <a:p>
            <a:r>
              <a:rPr lang="en-US" sz="2000" b="1" dirty="0">
                <a:solidFill>
                  <a:schemeClr val="accent2">
                    <a:lumMod val="75000"/>
                  </a:schemeClr>
                </a:solidFill>
              </a:rPr>
              <a:t>Sequence Diagram:</a:t>
            </a:r>
          </a:p>
        </p:txBody>
      </p:sp>
      <p:sp>
        <p:nvSpPr>
          <p:cNvPr id="5" name="Date Placeholder 4"/>
          <p:cNvSpPr>
            <a:spLocks noGrp="1"/>
          </p:cNvSpPr>
          <p:nvPr>
            <p:ph type="dt" sz="half" idx="14"/>
          </p:nvPr>
        </p:nvSpPr>
        <p:spPr/>
        <p:txBody>
          <a:bodyPr/>
          <a:lstStyle/>
          <a:p>
            <a:fld id="{DA0F98C3-76DA-4783-9435-66988D5F0251}" type="datetime1">
              <a:rPr lang="en-US" smtClean="0"/>
              <a:pPr/>
              <a:t>2/9/2024</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23</a:t>
            </a:fld>
            <a:endParaRPr lang="en-US"/>
          </a:p>
        </p:txBody>
      </p:sp>
      <p:pic>
        <p:nvPicPr>
          <p:cNvPr id="2050" name="Picture 2"/>
          <p:cNvPicPr>
            <a:picLocks noChangeAspect="1" noChangeArrowheads="1"/>
          </p:cNvPicPr>
          <p:nvPr/>
        </p:nvPicPr>
        <p:blipFill>
          <a:blip r:embed="rId2"/>
          <a:srcRect/>
          <a:stretch>
            <a:fillRect/>
          </a:stretch>
        </p:blipFill>
        <p:spPr bwMode="auto">
          <a:xfrm>
            <a:off x="1928794" y="1714488"/>
            <a:ext cx="4786334" cy="3736000"/>
          </a:xfrm>
          <a:prstGeom prst="rect">
            <a:avLst/>
          </a:prstGeom>
          <a:noFill/>
          <a:ln w="9525">
            <a:noFill/>
            <a:miter lim="800000"/>
            <a:headEnd/>
            <a:tailEnd/>
          </a:ln>
          <a:effectLst/>
        </p:spPr>
      </p:pic>
      <p:sp>
        <p:nvSpPr>
          <p:cNvPr id="7" name="TextBox 6"/>
          <p:cNvSpPr txBox="1"/>
          <p:nvPr/>
        </p:nvSpPr>
        <p:spPr>
          <a:xfrm>
            <a:off x="2571736" y="6000768"/>
            <a:ext cx="4071966" cy="338554"/>
          </a:xfrm>
          <a:prstGeom prst="rect">
            <a:avLst/>
          </a:prstGeom>
          <a:noFill/>
        </p:spPr>
        <p:txBody>
          <a:bodyPr wrap="square" rtlCol="0">
            <a:spAutoFit/>
          </a:bodyPr>
          <a:lstStyle/>
          <a:p>
            <a:r>
              <a:rPr lang="en-US" sz="1600" dirty="0">
                <a:latin typeface="Times New Roman" pitchFamily="18" charset="0"/>
                <a:cs typeface="Times New Roman" pitchFamily="18" charset="0"/>
              </a:rPr>
              <a:t>               Fig(c) : Sequence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a:solidFill>
                  <a:schemeClr val="accent2">
                    <a:lumMod val="75000"/>
                  </a:schemeClr>
                </a:solidFill>
              </a:rPr>
              <a:t>How It Works?</a:t>
            </a:r>
          </a:p>
        </p:txBody>
      </p:sp>
      <p:pic>
        <p:nvPicPr>
          <p:cNvPr id="6" name="Picture 5" descr="ann1.jpg"/>
          <p:cNvPicPr>
            <a:picLocks noChangeAspect="1"/>
          </p:cNvPicPr>
          <p:nvPr/>
        </p:nvPicPr>
        <p:blipFill>
          <a:blip r:embed="rId2"/>
          <a:stretch>
            <a:fillRect/>
          </a:stretch>
        </p:blipFill>
        <p:spPr>
          <a:xfrm>
            <a:off x="1428728" y="2000240"/>
            <a:ext cx="6215106" cy="3217552"/>
          </a:xfrm>
          <a:prstGeom prst="rect">
            <a:avLst/>
          </a:prstGeom>
        </p:spPr>
      </p:pic>
      <p:sp>
        <p:nvSpPr>
          <p:cNvPr id="4" name="Date Placeholder 3"/>
          <p:cNvSpPr>
            <a:spLocks noGrp="1"/>
          </p:cNvSpPr>
          <p:nvPr>
            <p:ph type="dt" sz="half" idx="14"/>
          </p:nvPr>
        </p:nvSpPr>
        <p:spPr/>
        <p:txBody>
          <a:bodyPr/>
          <a:lstStyle/>
          <a:p>
            <a:fld id="{29A3E33C-BB30-4D1A-B708-499ABDAF3E44}"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24</a:t>
            </a:fld>
            <a:endParaRPr lang="en-US"/>
          </a:p>
        </p:txBody>
      </p:sp>
      <p:sp>
        <p:nvSpPr>
          <p:cNvPr id="8" name="TextBox 7"/>
          <p:cNvSpPr txBox="1"/>
          <p:nvPr/>
        </p:nvSpPr>
        <p:spPr>
          <a:xfrm>
            <a:off x="1785918" y="5643578"/>
            <a:ext cx="5857916" cy="338554"/>
          </a:xfrm>
          <a:prstGeom prst="rect">
            <a:avLst/>
          </a:prstGeom>
          <a:noFill/>
        </p:spPr>
        <p:txBody>
          <a:bodyPr wrap="square" rtlCol="0">
            <a:spAutoFit/>
          </a:bodyPr>
          <a:lstStyle/>
          <a:p>
            <a:r>
              <a:rPr lang="en-US" sz="1600" dirty="0">
                <a:latin typeface="Times New Roman" pitchFamily="18" charset="0"/>
                <a:cs typeface="Times New Roman" pitchFamily="18" charset="0"/>
              </a:rPr>
              <a:t>Fig(a) : Working of MLP, Cameras and the steering wheel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nn2.jpg"/>
          <p:cNvPicPr>
            <a:picLocks noGrp="1" noChangeAspect="1"/>
          </p:cNvPicPr>
          <p:nvPr>
            <p:ph sz="quarter" idx="1"/>
          </p:nvPr>
        </p:nvPicPr>
        <p:blipFill>
          <a:blip r:embed="rId2"/>
          <a:stretch>
            <a:fillRect/>
          </a:stretch>
        </p:blipFill>
        <p:spPr>
          <a:xfrm>
            <a:off x="1357290" y="1428736"/>
            <a:ext cx="6072230" cy="3736986"/>
          </a:xfrm>
        </p:spPr>
      </p:pic>
      <p:sp>
        <p:nvSpPr>
          <p:cNvPr id="3" name="Date Placeholder 2"/>
          <p:cNvSpPr>
            <a:spLocks noGrp="1"/>
          </p:cNvSpPr>
          <p:nvPr>
            <p:ph type="dt" sz="half" idx="14"/>
          </p:nvPr>
        </p:nvSpPr>
        <p:spPr/>
        <p:txBody>
          <a:bodyPr/>
          <a:lstStyle/>
          <a:p>
            <a:fld id="{27CE2BFC-1000-46E9-8228-EA0087E071F1}" type="datetime1">
              <a:rPr lang="en-US" smtClean="0"/>
              <a:pPr/>
              <a:t>2/9/2024</a:t>
            </a:fld>
            <a:endParaRPr lang="en-US"/>
          </a:p>
        </p:txBody>
      </p:sp>
      <p:sp>
        <p:nvSpPr>
          <p:cNvPr id="4" name="Slide Number Placeholder 3"/>
          <p:cNvSpPr>
            <a:spLocks noGrp="1"/>
          </p:cNvSpPr>
          <p:nvPr>
            <p:ph type="sldNum" sz="quarter" idx="15"/>
          </p:nvPr>
        </p:nvSpPr>
        <p:spPr/>
        <p:txBody>
          <a:bodyPr/>
          <a:lstStyle/>
          <a:p>
            <a:fld id="{8A60F92D-5B76-42D9-8002-BEDF55AF2791}" type="slidenum">
              <a:rPr lang="en-US" smtClean="0"/>
              <a:pPr/>
              <a:t>25</a:t>
            </a:fld>
            <a:endParaRPr lang="en-US"/>
          </a:p>
        </p:txBody>
      </p:sp>
      <p:sp>
        <p:nvSpPr>
          <p:cNvPr id="5" name="TextBox 4"/>
          <p:cNvSpPr txBox="1"/>
          <p:nvPr/>
        </p:nvSpPr>
        <p:spPr>
          <a:xfrm>
            <a:off x="2071670" y="5429264"/>
            <a:ext cx="5500726" cy="338554"/>
          </a:xfrm>
          <a:prstGeom prst="rect">
            <a:avLst/>
          </a:prstGeom>
          <a:noFill/>
        </p:spPr>
        <p:txBody>
          <a:bodyPr wrap="square" rtlCol="0">
            <a:spAutoFit/>
          </a:bodyPr>
          <a:lstStyle/>
          <a:p>
            <a:r>
              <a:rPr lang="en-US" sz="1600" dirty="0">
                <a:latin typeface="Times New Roman" pitchFamily="18" charset="0"/>
                <a:cs typeface="Times New Roman" pitchFamily="18" charset="0"/>
              </a:rPr>
              <a:t>         Fig (b) : Deep Learning Platform and working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n4.jpg"/>
          <p:cNvPicPr>
            <a:picLocks noChangeAspect="1"/>
          </p:cNvPicPr>
          <p:nvPr/>
        </p:nvPicPr>
        <p:blipFill>
          <a:blip r:embed="rId2"/>
          <a:stretch>
            <a:fillRect/>
          </a:stretch>
        </p:blipFill>
        <p:spPr>
          <a:xfrm>
            <a:off x="1357290" y="500042"/>
            <a:ext cx="5798282" cy="2786082"/>
          </a:xfrm>
          <a:prstGeom prst="rect">
            <a:avLst/>
          </a:prstGeom>
        </p:spPr>
      </p:pic>
      <p:sp>
        <p:nvSpPr>
          <p:cNvPr id="6" name="Date Placeholder 5"/>
          <p:cNvSpPr>
            <a:spLocks noGrp="1"/>
          </p:cNvSpPr>
          <p:nvPr>
            <p:ph type="dt" sz="half" idx="14"/>
          </p:nvPr>
        </p:nvSpPr>
        <p:spPr/>
        <p:txBody>
          <a:bodyPr/>
          <a:lstStyle/>
          <a:p>
            <a:fld id="{98224C13-9C68-4D14-9497-7C2C356BE73A}" type="datetime1">
              <a:rPr lang="en-US" smtClean="0"/>
              <a:pPr/>
              <a:t>2/9/2024</a:t>
            </a:fld>
            <a:endParaRPr lang="en-US"/>
          </a:p>
        </p:txBody>
      </p:sp>
      <p:sp>
        <p:nvSpPr>
          <p:cNvPr id="7" name="Slide Number Placeholder 6"/>
          <p:cNvSpPr>
            <a:spLocks noGrp="1"/>
          </p:cNvSpPr>
          <p:nvPr>
            <p:ph type="sldNum" sz="quarter" idx="15"/>
          </p:nvPr>
        </p:nvSpPr>
        <p:spPr/>
        <p:txBody>
          <a:bodyPr/>
          <a:lstStyle/>
          <a:p>
            <a:fld id="{8A60F92D-5B76-42D9-8002-BEDF55AF2791}" type="slidenum">
              <a:rPr lang="en-US" smtClean="0"/>
              <a:pPr/>
              <a:t>26</a:t>
            </a:fld>
            <a:endParaRPr lang="en-US"/>
          </a:p>
        </p:txBody>
      </p:sp>
      <p:pic>
        <p:nvPicPr>
          <p:cNvPr id="1026" name="Picture 2"/>
          <p:cNvPicPr>
            <a:picLocks noGrp="1" noChangeAspect="1" noChangeArrowheads="1"/>
          </p:cNvPicPr>
          <p:nvPr>
            <p:ph sz="quarter" idx="1"/>
          </p:nvPr>
        </p:nvPicPr>
        <p:blipFill>
          <a:blip r:embed="rId3"/>
          <a:srcRect/>
          <a:stretch>
            <a:fillRect/>
          </a:stretch>
        </p:blipFill>
        <p:spPr bwMode="auto">
          <a:xfrm>
            <a:off x="1428728" y="3357562"/>
            <a:ext cx="5786478" cy="2576863"/>
          </a:xfrm>
          <a:prstGeom prst="rect">
            <a:avLst/>
          </a:prstGeom>
          <a:noFill/>
          <a:ln w="9525">
            <a:noFill/>
            <a:miter lim="800000"/>
            <a:headEnd/>
            <a:tailEnd/>
          </a:ln>
          <a:effectLst/>
        </p:spPr>
      </p:pic>
      <p:sp>
        <p:nvSpPr>
          <p:cNvPr id="10" name="TextBox 9"/>
          <p:cNvSpPr txBox="1"/>
          <p:nvPr/>
        </p:nvSpPr>
        <p:spPr>
          <a:xfrm>
            <a:off x="1000100" y="6000768"/>
            <a:ext cx="6715172" cy="584775"/>
          </a:xfrm>
          <a:prstGeom prst="rect">
            <a:avLst/>
          </a:prstGeom>
          <a:noFill/>
        </p:spPr>
        <p:txBody>
          <a:bodyPr wrap="square" rtlCol="0">
            <a:spAutoFit/>
          </a:bodyPr>
          <a:lstStyle/>
          <a:p>
            <a:r>
              <a:rPr lang="en-US" sz="1600" dirty="0">
                <a:latin typeface="Times New Roman" pitchFamily="18" charset="0"/>
                <a:cs typeface="Times New Roman" pitchFamily="18" charset="0"/>
              </a:rPr>
              <a:t>                            </a:t>
            </a:r>
          </a:p>
          <a:p>
            <a:r>
              <a:rPr lang="en-US" sz="1600" dirty="0">
                <a:latin typeface="Times New Roman" pitchFamily="18" charset="0"/>
                <a:cs typeface="Times New Roman" pitchFamily="18" charset="0"/>
              </a:rPr>
              <a:t>                            Fig ( c &amp; d ) : Internal Working of the system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82594"/>
          </a:xfrm>
        </p:spPr>
        <p:txBody>
          <a:bodyPr>
            <a:normAutofit/>
          </a:bodyPr>
          <a:lstStyle/>
          <a:p>
            <a:pPr algn="ctr"/>
            <a:r>
              <a:rPr lang="en-US" sz="3200" b="1" dirty="0">
                <a:solidFill>
                  <a:schemeClr val="accent2">
                    <a:lumMod val="75000"/>
                  </a:schemeClr>
                </a:solidFill>
              </a:rPr>
              <a:t>Result</a:t>
            </a:r>
          </a:p>
        </p:txBody>
      </p:sp>
      <p:pic>
        <p:nvPicPr>
          <p:cNvPr id="4" name="Content Placeholder 3" descr="Screenshot (1).png"/>
          <p:cNvPicPr>
            <a:picLocks noGrp="1" noChangeAspect="1"/>
          </p:cNvPicPr>
          <p:nvPr>
            <p:ph sz="quarter" idx="1"/>
          </p:nvPr>
        </p:nvPicPr>
        <p:blipFill>
          <a:blip r:embed="rId2"/>
          <a:stretch>
            <a:fillRect/>
          </a:stretch>
        </p:blipFill>
        <p:spPr>
          <a:xfrm>
            <a:off x="214282" y="928670"/>
            <a:ext cx="8278871" cy="4656867"/>
          </a:xfrm>
        </p:spPr>
      </p:pic>
      <p:sp>
        <p:nvSpPr>
          <p:cNvPr id="5" name="Date Placeholder 4"/>
          <p:cNvSpPr>
            <a:spLocks noGrp="1"/>
          </p:cNvSpPr>
          <p:nvPr>
            <p:ph type="dt" sz="half" idx="14"/>
          </p:nvPr>
        </p:nvSpPr>
        <p:spPr/>
        <p:txBody>
          <a:bodyPr/>
          <a:lstStyle/>
          <a:p>
            <a:fld id="{273B2F67-685D-4318-A66B-1E5583A7BEB7}" type="datetime1">
              <a:rPr lang="en-US" smtClean="0"/>
              <a:pPr/>
              <a:t>2/9/2024</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png"/>
          <p:cNvPicPr>
            <a:picLocks noGrp="1" noChangeAspect="1"/>
          </p:cNvPicPr>
          <p:nvPr>
            <p:ph sz="quarter" idx="1"/>
          </p:nvPr>
        </p:nvPicPr>
        <p:blipFill>
          <a:blip r:embed="rId2"/>
          <a:stretch>
            <a:fillRect/>
          </a:stretch>
        </p:blipFill>
        <p:spPr>
          <a:xfrm>
            <a:off x="214282" y="714356"/>
            <a:ext cx="8255058" cy="4643470"/>
          </a:xfrm>
        </p:spPr>
      </p:pic>
      <p:sp>
        <p:nvSpPr>
          <p:cNvPr id="3" name="Date Placeholder 2"/>
          <p:cNvSpPr>
            <a:spLocks noGrp="1"/>
          </p:cNvSpPr>
          <p:nvPr>
            <p:ph type="dt" sz="half" idx="14"/>
          </p:nvPr>
        </p:nvSpPr>
        <p:spPr/>
        <p:txBody>
          <a:bodyPr/>
          <a:lstStyle/>
          <a:p>
            <a:fld id="{9A3C71CA-67C5-4E9B-B7B0-4395D5AB2068}"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png"/>
          <p:cNvPicPr>
            <a:picLocks noGrp="1" noChangeAspect="1"/>
          </p:cNvPicPr>
          <p:nvPr>
            <p:ph sz="quarter" idx="1"/>
          </p:nvPr>
        </p:nvPicPr>
        <p:blipFill>
          <a:blip r:embed="rId2"/>
          <a:stretch>
            <a:fillRect/>
          </a:stretch>
        </p:blipFill>
        <p:spPr>
          <a:xfrm>
            <a:off x="285719" y="857232"/>
            <a:ext cx="8128057" cy="4572032"/>
          </a:xfrm>
        </p:spPr>
      </p:pic>
      <p:sp>
        <p:nvSpPr>
          <p:cNvPr id="3" name="Date Placeholder 2"/>
          <p:cNvSpPr>
            <a:spLocks noGrp="1"/>
          </p:cNvSpPr>
          <p:nvPr>
            <p:ph type="dt" sz="half" idx="14"/>
          </p:nvPr>
        </p:nvSpPr>
        <p:spPr/>
        <p:txBody>
          <a:bodyPr/>
          <a:lstStyle/>
          <a:p>
            <a:fld id="{0D3F15F6-98BD-4BE0-8993-7C46DB1C574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lstStyle/>
          <a:p>
            <a:pPr algn="ctr"/>
            <a:r>
              <a:rPr lang="en-US" sz="3200" b="1" dirty="0">
                <a:solidFill>
                  <a:schemeClr val="accent2">
                    <a:lumMod val="50000"/>
                  </a:schemeClr>
                </a:solidFill>
                <a:latin typeface="+mn-lt"/>
                <a:cs typeface="Times New Roman" pitchFamily="18" charset="0"/>
              </a:rPr>
              <a:t>Abstract</a:t>
            </a:r>
            <a:endParaRPr lang="en-US" dirty="0">
              <a:solidFill>
                <a:schemeClr val="accent2">
                  <a:lumMod val="50000"/>
                </a:schemeClr>
              </a:solidFill>
              <a:latin typeface="+mn-lt"/>
              <a:cs typeface="Times New Roman" pitchFamily="18" charset="0"/>
            </a:endParaRPr>
          </a:p>
        </p:txBody>
      </p:sp>
      <p:sp>
        <p:nvSpPr>
          <p:cNvPr id="3" name="Content Placeholder 2"/>
          <p:cNvSpPr>
            <a:spLocks noGrp="1"/>
          </p:cNvSpPr>
          <p:nvPr>
            <p:ph sz="quarter" idx="1"/>
          </p:nvPr>
        </p:nvSpPr>
        <p:spPr/>
        <p:txBody>
          <a:bodyPr>
            <a:normAutofit fontScale="77500" lnSpcReduction="20000"/>
          </a:bodyPr>
          <a:lstStyle/>
          <a:p>
            <a:pPr algn="just">
              <a:lnSpc>
                <a:spcPct val="150000"/>
              </a:lnSpc>
            </a:pPr>
            <a:r>
              <a:rPr lang="en-IN" dirty="0">
                <a:latin typeface="Times New Roman" pitchFamily="18" charset="0"/>
                <a:cs typeface="Times New Roman" pitchFamily="18" charset="0"/>
              </a:rPr>
              <a:t>In this project we are describing concept for driving decision strategy by observing vehicle internal data such as steering and RPM(r</a:t>
            </a:r>
            <a:r>
              <a:rPr lang="en-US" dirty="0">
                <a:latin typeface="Times New Roman" pitchFamily="18" charset="0"/>
                <a:cs typeface="Times New Roman" pitchFamily="18" charset="0"/>
              </a:rPr>
              <a:t>evolutions per minute</a:t>
            </a:r>
            <a:r>
              <a:rPr lang="en-IN" dirty="0">
                <a:latin typeface="Times New Roman" pitchFamily="18" charset="0"/>
                <a:cs typeface="Times New Roman" pitchFamily="18" charset="0"/>
              </a:rPr>
              <a:t>) level to predict various classes such as speed (steering), changing lane etc. </a:t>
            </a:r>
          </a:p>
          <a:p>
            <a:pPr algn="just">
              <a:lnSpc>
                <a:spcPct val="150000"/>
              </a:lnSpc>
            </a:pPr>
            <a:r>
              <a:rPr lang="en-IN" dirty="0">
                <a:latin typeface="Times New Roman" pitchFamily="18" charset="0"/>
                <a:cs typeface="Times New Roman" pitchFamily="18" charset="0"/>
              </a:rPr>
              <a:t>All existing technique were concentrate on external data such as road condition and pedestrians etc but not concentrate on internal values. So to take efficient determination of steering condition and changing lane we are analysing internal data.</a:t>
            </a:r>
            <a:endParaRPr lang="en-US" dirty="0">
              <a:latin typeface="Times New Roman" pitchFamily="18" charset="0"/>
              <a:cs typeface="Times New Roman" pitchFamily="18" charset="0"/>
            </a:endParaRPr>
          </a:p>
          <a:p>
            <a:pPr algn="just">
              <a:lnSpc>
                <a:spcPct val="150000"/>
              </a:lnSpc>
            </a:pPr>
            <a:r>
              <a:rPr lang="en-IN" dirty="0">
                <a:latin typeface="Times New Roman" pitchFamily="18" charset="0"/>
                <a:cs typeface="Times New Roman" pitchFamily="18" charset="0"/>
              </a:rPr>
              <a:t>All internal data will be collected from sensor and then stored on cloud and then application will read data from cloud and apply machine learning algorithms to determine or predict steering condition or changing lane.</a:t>
            </a:r>
            <a:endParaRPr lang="en-US" dirty="0"/>
          </a:p>
        </p:txBody>
      </p:sp>
      <p:sp>
        <p:nvSpPr>
          <p:cNvPr id="4" name="Date Placeholder 3"/>
          <p:cNvSpPr>
            <a:spLocks noGrp="1"/>
          </p:cNvSpPr>
          <p:nvPr>
            <p:ph type="dt" sz="half" idx="14"/>
          </p:nvPr>
        </p:nvSpPr>
        <p:spPr/>
        <p:txBody>
          <a:bodyPr/>
          <a:lstStyle/>
          <a:p>
            <a:fld id="{C83466A7-5DF0-474A-A4E8-463B4FC71CFA}"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png"/>
          <p:cNvPicPr>
            <a:picLocks noGrp="1" noChangeAspect="1"/>
          </p:cNvPicPr>
          <p:nvPr>
            <p:ph sz="quarter" idx="1"/>
          </p:nvPr>
        </p:nvPicPr>
        <p:blipFill>
          <a:blip r:embed="rId2"/>
          <a:stretch>
            <a:fillRect/>
          </a:stretch>
        </p:blipFill>
        <p:spPr>
          <a:xfrm>
            <a:off x="285720" y="785794"/>
            <a:ext cx="8167745" cy="4594356"/>
          </a:xfrm>
        </p:spPr>
      </p:pic>
      <p:sp>
        <p:nvSpPr>
          <p:cNvPr id="3" name="Date Placeholder 2"/>
          <p:cNvSpPr>
            <a:spLocks noGrp="1"/>
          </p:cNvSpPr>
          <p:nvPr>
            <p:ph type="dt" sz="half" idx="14"/>
          </p:nvPr>
        </p:nvSpPr>
        <p:spPr/>
        <p:txBody>
          <a:bodyPr/>
          <a:lstStyle/>
          <a:p>
            <a:fld id="{A7E3848A-A74B-4827-A646-316256CF0308}"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png"/>
          <p:cNvPicPr>
            <a:picLocks noGrp="1" noChangeAspect="1"/>
          </p:cNvPicPr>
          <p:nvPr>
            <p:ph sz="quarter" idx="1"/>
          </p:nvPr>
        </p:nvPicPr>
        <p:blipFill>
          <a:blip r:embed="rId2"/>
          <a:stretch>
            <a:fillRect/>
          </a:stretch>
        </p:blipFill>
        <p:spPr>
          <a:xfrm>
            <a:off x="285720" y="960829"/>
            <a:ext cx="8197887" cy="4611311"/>
          </a:xfrm>
        </p:spPr>
      </p:pic>
      <p:sp>
        <p:nvSpPr>
          <p:cNvPr id="3" name="Date Placeholder 2"/>
          <p:cNvSpPr>
            <a:spLocks noGrp="1"/>
          </p:cNvSpPr>
          <p:nvPr>
            <p:ph type="dt" sz="half" idx="14"/>
          </p:nvPr>
        </p:nvSpPr>
        <p:spPr/>
        <p:txBody>
          <a:bodyPr/>
          <a:lstStyle/>
          <a:p>
            <a:fld id="{BA9746EC-3B44-44A6-879E-812D91C83578}"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png"/>
          <p:cNvPicPr>
            <a:picLocks noGrp="1" noChangeAspect="1"/>
          </p:cNvPicPr>
          <p:nvPr>
            <p:ph sz="quarter" idx="1"/>
          </p:nvPr>
        </p:nvPicPr>
        <p:blipFill>
          <a:blip r:embed="rId2"/>
          <a:stretch>
            <a:fillRect/>
          </a:stretch>
        </p:blipFill>
        <p:spPr>
          <a:xfrm>
            <a:off x="285720" y="857232"/>
            <a:ext cx="8102604" cy="4557715"/>
          </a:xfrm>
        </p:spPr>
      </p:pic>
      <p:sp>
        <p:nvSpPr>
          <p:cNvPr id="3" name="Date Placeholder 2"/>
          <p:cNvSpPr>
            <a:spLocks noGrp="1"/>
          </p:cNvSpPr>
          <p:nvPr>
            <p:ph type="dt" sz="half" idx="14"/>
          </p:nvPr>
        </p:nvSpPr>
        <p:spPr/>
        <p:txBody>
          <a:bodyPr/>
          <a:lstStyle/>
          <a:p>
            <a:fld id="{C58DD4F7-AEC2-4B00-9F63-3C9A21D95733}"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png"/>
          <p:cNvPicPr>
            <a:picLocks noGrp="1" noChangeAspect="1"/>
          </p:cNvPicPr>
          <p:nvPr>
            <p:ph sz="quarter" idx="1"/>
          </p:nvPr>
        </p:nvPicPr>
        <p:blipFill>
          <a:blip r:embed="rId2"/>
          <a:stretch>
            <a:fillRect/>
          </a:stretch>
        </p:blipFill>
        <p:spPr>
          <a:xfrm>
            <a:off x="276143" y="1000108"/>
            <a:ext cx="8128057" cy="4572032"/>
          </a:xfrm>
        </p:spPr>
      </p:pic>
      <p:sp>
        <p:nvSpPr>
          <p:cNvPr id="3" name="Date Placeholder 2"/>
          <p:cNvSpPr>
            <a:spLocks noGrp="1"/>
          </p:cNvSpPr>
          <p:nvPr>
            <p:ph type="dt" sz="half" idx="14"/>
          </p:nvPr>
        </p:nvSpPr>
        <p:spPr/>
        <p:txBody>
          <a:bodyPr/>
          <a:lstStyle/>
          <a:p>
            <a:fld id="{8B4D1394-E4C7-4D0D-B9B5-F9CA9C55C5E3}"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png"/>
          <p:cNvPicPr>
            <a:picLocks noGrp="1" noChangeAspect="1"/>
          </p:cNvPicPr>
          <p:nvPr>
            <p:ph sz="quarter" idx="1"/>
          </p:nvPr>
        </p:nvPicPr>
        <p:blipFill>
          <a:blip r:embed="rId2"/>
          <a:stretch>
            <a:fillRect/>
          </a:stretch>
        </p:blipFill>
        <p:spPr>
          <a:xfrm>
            <a:off x="214282" y="928670"/>
            <a:ext cx="8229605" cy="4629153"/>
          </a:xfrm>
        </p:spPr>
      </p:pic>
      <p:sp>
        <p:nvSpPr>
          <p:cNvPr id="3" name="Date Placeholder 2"/>
          <p:cNvSpPr>
            <a:spLocks noGrp="1"/>
          </p:cNvSpPr>
          <p:nvPr>
            <p:ph type="dt" sz="half" idx="14"/>
          </p:nvPr>
        </p:nvSpPr>
        <p:spPr/>
        <p:txBody>
          <a:bodyPr/>
          <a:lstStyle/>
          <a:p>
            <a:fld id="{973BA8B6-BD18-47E3-9357-7D68A7D2B85F}"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50000"/>
                  </a:schemeClr>
                </a:solidFill>
              </a:rPr>
              <a:t>Conclusion</a:t>
            </a:r>
          </a:p>
        </p:txBody>
      </p:sp>
      <p:sp>
        <p:nvSpPr>
          <p:cNvPr id="3" name="Content Placeholder 2"/>
          <p:cNvSpPr>
            <a:spLocks noGrp="1"/>
          </p:cNvSpPr>
          <p:nvPr>
            <p:ph sz="quarter" idx="1"/>
          </p:nvPr>
        </p:nvSpPr>
        <p:spPr/>
        <p:txBody>
          <a:bodyPr/>
          <a:lstStyle/>
          <a:p>
            <a:pPr>
              <a:buNone/>
            </a:pP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 this project, we have proposed a Driving Decision Strategy. It executes the genetic algorithm based on accumulated data to determine the vehicle's optimal driving strategy according to the slope and curvature of the road in which the vehicle is driving and visualizes the driving and consumables conditions of an autonomous vehicle to provide drivers.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Future Enhancement: </a:t>
            </a:r>
            <a:r>
              <a:rPr lang="en-US" sz="2000" dirty="0"/>
              <a:t>Self-driving cars can help drastically reduce car accidents as well as improve the quality of life for everyone.</a:t>
            </a:r>
            <a:endParaRPr lang="en-US" sz="2000" dirty="0">
              <a:latin typeface="Times New Roman" pitchFamily="18" charset="0"/>
              <a:cs typeface="Times New Roman" pitchFamily="18" charset="0"/>
            </a:endParaRPr>
          </a:p>
          <a:p>
            <a:pPr algn="just">
              <a:buNone/>
            </a:pPr>
            <a:endParaRPr lang="en-US" dirty="0"/>
          </a:p>
        </p:txBody>
      </p:sp>
      <p:sp>
        <p:nvSpPr>
          <p:cNvPr id="4" name="Date Placeholder 3"/>
          <p:cNvSpPr>
            <a:spLocks noGrp="1"/>
          </p:cNvSpPr>
          <p:nvPr>
            <p:ph type="dt" sz="half" idx="14"/>
          </p:nvPr>
        </p:nvSpPr>
        <p:spPr/>
        <p:txBody>
          <a:bodyPr/>
          <a:lstStyle/>
          <a:p>
            <a:fld id="{2CA71F0E-0A64-47DF-92BB-49F7BBEDE463}"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a:solidFill>
                  <a:schemeClr val="accent2">
                    <a:lumMod val="75000"/>
                  </a:schemeClr>
                </a:solidFill>
              </a:rPr>
              <a:t>Reference</a:t>
            </a:r>
          </a:p>
        </p:txBody>
      </p:sp>
      <p:sp>
        <p:nvSpPr>
          <p:cNvPr id="3" name="Content Placeholder 2"/>
          <p:cNvSpPr>
            <a:spLocks noGrp="1"/>
          </p:cNvSpPr>
          <p:nvPr>
            <p:ph sz="quarter" idx="1"/>
          </p:nvPr>
        </p:nvSpPr>
        <p:spPr/>
        <p:txBody>
          <a:bodyPr>
            <a:normAutofit/>
          </a:bodyPr>
          <a:lstStyle/>
          <a:p>
            <a:r>
              <a:rPr lang="en-US" sz="1600" dirty="0"/>
              <a:t> Y.N. Jeong, S.R.Son, E.H. Jeong and B.K. Lee, “An Integrated SelfDiagnosis System for an Autonomous Vehicle Based on an IoT Gateway and Deep Learning, ” Applied Sciences, vol. 8, no. 7, july 2018.</a:t>
            </a:r>
          </a:p>
          <a:p>
            <a:r>
              <a:rPr lang="en-US" sz="1600" dirty="0"/>
              <a:t> Yukiko Kenmochi, Lilian Buzer, Akihiro Sugimoto, Ikuko Shimizu, “Discrete plane segmentation and estimation from a point cloud using local geometric patterns, ” International Journal of Automation and Computing, Vol. 5, No. 3, pp.246-256, 2008.</a:t>
            </a:r>
          </a:p>
          <a:p>
            <a:r>
              <a:rPr lang="en-US" sz="1600" dirty="0"/>
              <a:t>Ning Ye, Yingya Zhang, Tuchman Wang, Reza Malekian, “Vehicle trajectory prediction based on Hidden Markov Model, ” The KSII Transactions on Internet and Information Systems, Vol. 10, No. 7, 2017.</a:t>
            </a:r>
          </a:p>
          <a:p>
            <a:r>
              <a:rPr lang="en-US" sz="1600" dirty="0"/>
              <a:t>LiJie Zhao, Tian-You Chai, De-Cheng Yuan, “Selective ensemble extreme learning machine modeling of effluent quality in wastewater treatment plants, ” International Journal of Automation and Computing, Vol.9, No.6, 2012</a:t>
            </a:r>
          </a:p>
          <a:p>
            <a:r>
              <a:rPr lang="en-US" sz="1600" dirty="0">
                <a:hlinkClick r:id="rId3"/>
              </a:rPr>
              <a:t>www.Kaggle.com</a:t>
            </a:r>
            <a:endParaRPr lang="en-US" sz="1600" dirty="0"/>
          </a:p>
          <a:p>
            <a:pPr>
              <a:buNone/>
            </a:pPr>
            <a:endParaRPr lang="en-US" sz="1600" dirty="0"/>
          </a:p>
        </p:txBody>
      </p:sp>
      <p:sp>
        <p:nvSpPr>
          <p:cNvPr id="4" name="Date Placeholder 3"/>
          <p:cNvSpPr>
            <a:spLocks noGrp="1"/>
          </p:cNvSpPr>
          <p:nvPr>
            <p:ph type="dt" sz="half" idx="14"/>
          </p:nvPr>
        </p:nvSpPr>
        <p:spPr/>
        <p:txBody>
          <a:bodyPr/>
          <a:lstStyle/>
          <a:p>
            <a:fld id="{3E3A7DA5-5281-4479-8BAD-C03B8424AA1D}"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50000"/>
                  </a:schemeClr>
                </a:solidFill>
              </a:rPr>
              <a:t>Any Queries????</a:t>
            </a:r>
          </a:p>
        </p:txBody>
      </p:sp>
      <p:pic>
        <p:nvPicPr>
          <p:cNvPr id="6" name="Content Placeholder 5" descr="project4.jpg"/>
          <p:cNvPicPr>
            <a:picLocks noGrp="1" noChangeAspect="1"/>
          </p:cNvPicPr>
          <p:nvPr>
            <p:ph sz="quarter" idx="1"/>
          </p:nvPr>
        </p:nvPicPr>
        <p:blipFill>
          <a:blip r:embed="rId2"/>
          <a:stretch>
            <a:fillRect/>
          </a:stretch>
        </p:blipFill>
        <p:spPr>
          <a:xfrm>
            <a:off x="1714480" y="2214554"/>
            <a:ext cx="4643470" cy="3500462"/>
          </a:xfrm>
        </p:spPr>
      </p:pic>
      <p:sp>
        <p:nvSpPr>
          <p:cNvPr id="4" name="Date Placeholder 3"/>
          <p:cNvSpPr>
            <a:spLocks noGrp="1"/>
          </p:cNvSpPr>
          <p:nvPr>
            <p:ph type="dt" sz="half" idx="14"/>
          </p:nvPr>
        </p:nvSpPr>
        <p:spPr/>
        <p:txBody>
          <a:bodyPr/>
          <a:lstStyle/>
          <a:p>
            <a:fld id="{CDD47A66-DCA5-44A9-8523-105F21A330F2}"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accent2">
                    <a:lumMod val="75000"/>
                  </a:schemeClr>
                </a:solidFill>
              </a:rPr>
              <a:t>Key Terms</a:t>
            </a:r>
          </a:p>
        </p:txBody>
      </p:sp>
      <p:sp>
        <p:nvSpPr>
          <p:cNvPr id="3" name="Content Placeholder 2"/>
          <p:cNvSpPr>
            <a:spLocks noGrp="1"/>
          </p:cNvSpPr>
          <p:nvPr>
            <p:ph sz="quarter" idx="1"/>
          </p:nvPr>
        </p:nvSpPr>
        <p:spPr/>
        <p:txBody>
          <a:bodyPr>
            <a:normAutofit/>
          </a:bodyPr>
          <a:lstStyle/>
          <a:p>
            <a:r>
              <a:rPr lang="en-US" sz="2000" b="1" dirty="0">
                <a:latin typeface="Times New Roman" pitchFamily="18" charset="0"/>
                <a:cs typeface="Times New Roman" pitchFamily="18" charset="0"/>
              </a:rPr>
              <a:t>ANN : </a:t>
            </a:r>
            <a:r>
              <a:rPr lang="en-US" sz="2000" dirty="0">
                <a:latin typeface="Times New Roman" pitchFamily="18" charset="0"/>
                <a:cs typeface="Times New Roman" pitchFamily="18" charset="0"/>
              </a:rPr>
              <a:t>Artificial Neural Network </a:t>
            </a:r>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Genetic Algorithm : </a:t>
            </a:r>
            <a:r>
              <a:rPr lang="en-US" sz="2000" dirty="0">
                <a:latin typeface="Times New Roman" pitchFamily="18" charset="0"/>
                <a:cs typeface="Times New Roman" pitchFamily="18" charset="0"/>
              </a:rPr>
              <a:t>An adaptive heuristic search algorithm inspired by "Darwin's theory of evolution in Nature."</a:t>
            </a:r>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Sensor :  </a:t>
            </a:r>
            <a:r>
              <a:rPr lang="en-US" sz="2000" dirty="0">
                <a:latin typeface="Times New Roman" pitchFamily="18" charset="0"/>
                <a:cs typeface="Times New Roman" pitchFamily="18" charset="0"/>
              </a:rPr>
              <a:t>A small device used to ad the data from an external and copy it to any kind of  database.</a:t>
            </a:r>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Multilayer Perceptron : </a:t>
            </a:r>
            <a:r>
              <a:rPr lang="en-US" sz="2000" dirty="0">
                <a:latin typeface="Times New Roman" pitchFamily="18" charset="0"/>
                <a:cs typeface="Times New Roman" pitchFamily="18" charset="0"/>
              </a:rPr>
              <a:t>An algorithm for supervised learning of binary classifiers</a:t>
            </a:r>
            <a:endParaRPr lang="en-US" sz="2000" b="1"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2E838807-D84F-42D7-AE84-E41A0980679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0"/>
          </a:xfrm>
        </p:spPr>
        <p:txBody>
          <a:bodyPr/>
          <a:lstStyle/>
          <a:p>
            <a:r>
              <a:rPr lang="en-US" sz="3200" b="1" dirty="0">
                <a:solidFill>
                  <a:schemeClr val="accent2">
                    <a:lumMod val="75000"/>
                  </a:schemeClr>
                </a:solidFill>
              </a:rPr>
              <a:t>Table Of Contents</a:t>
            </a:r>
            <a:endParaRPr lang="en-US" b="1" dirty="0">
              <a:solidFill>
                <a:schemeClr val="accent2">
                  <a:lumMod val="75000"/>
                </a:schemeClr>
              </a:solidFill>
            </a:endParaRPr>
          </a:p>
        </p:txBody>
      </p:sp>
      <p:sp>
        <p:nvSpPr>
          <p:cNvPr id="3" name="Content Placeholder 2"/>
          <p:cNvSpPr>
            <a:spLocks noGrp="1"/>
          </p:cNvSpPr>
          <p:nvPr>
            <p:ph sz="quarter" idx="1"/>
          </p:nvPr>
        </p:nvSpPr>
        <p:spPr>
          <a:xfrm>
            <a:off x="428596" y="1357298"/>
            <a:ext cx="7467600" cy="4830902"/>
          </a:xfrm>
        </p:spPr>
        <p:txBody>
          <a:bodyPr>
            <a:normAutofit lnSpcReduction="10000"/>
          </a:bodyPr>
          <a:lstStyle/>
          <a:p>
            <a:pPr marL="457200" indent="-457200">
              <a:buFont typeface="+mj-lt"/>
              <a:buAutoNum type="arabicPeriod"/>
            </a:pPr>
            <a:r>
              <a:rPr lang="en-US" sz="1800" dirty="0"/>
              <a:t>Introduction</a:t>
            </a:r>
          </a:p>
          <a:p>
            <a:pPr marL="457200" indent="-457200">
              <a:buFont typeface="+mj-lt"/>
              <a:buAutoNum type="arabicPeriod"/>
            </a:pPr>
            <a:r>
              <a:rPr lang="en-US" sz="1800" dirty="0"/>
              <a:t>Three steps</a:t>
            </a:r>
          </a:p>
          <a:p>
            <a:pPr marL="457200" indent="-457200">
              <a:buFont typeface="+mj-lt"/>
              <a:buAutoNum type="arabicPeriod"/>
            </a:pPr>
            <a:r>
              <a:rPr lang="en-US" sz="1800" dirty="0"/>
              <a:t>Existing System</a:t>
            </a:r>
          </a:p>
          <a:p>
            <a:pPr marL="457200" indent="-457200">
              <a:buFont typeface="+mj-lt"/>
              <a:buAutoNum type="arabicPeriod"/>
            </a:pPr>
            <a:r>
              <a:rPr lang="en-US" sz="1800" dirty="0"/>
              <a:t>Disadvantages</a:t>
            </a:r>
          </a:p>
          <a:p>
            <a:pPr marL="457200" indent="-457200">
              <a:buFont typeface="+mj-lt"/>
              <a:buAutoNum type="arabicPeriod"/>
            </a:pPr>
            <a:r>
              <a:rPr lang="en-US" sz="1800" dirty="0"/>
              <a:t>Proposed System</a:t>
            </a:r>
          </a:p>
          <a:p>
            <a:pPr marL="457200" indent="-457200">
              <a:buFont typeface="+mj-lt"/>
              <a:buAutoNum type="arabicPeriod"/>
            </a:pPr>
            <a:r>
              <a:rPr lang="en-US" sz="1800" dirty="0"/>
              <a:t>Advantages</a:t>
            </a:r>
          </a:p>
          <a:p>
            <a:pPr marL="457200" indent="-457200">
              <a:buFont typeface="+mj-lt"/>
              <a:buAutoNum type="arabicPeriod"/>
            </a:pPr>
            <a:r>
              <a:rPr lang="en-US" sz="1800" dirty="0"/>
              <a:t>Requirements</a:t>
            </a:r>
          </a:p>
          <a:p>
            <a:pPr marL="457200" indent="-457200">
              <a:buFont typeface="+mj-lt"/>
              <a:buAutoNum type="arabicPeriod"/>
            </a:pPr>
            <a:r>
              <a:rPr lang="en-US" sz="1800" dirty="0"/>
              <a:t>Modules</a:t>
            </a:r>
          </a:p>
          <a:p>
            <a:pPr marL="457200" indent="-457200">
              <a:buFont typeface="+mj-lt"/>
              <a:buAutoNum type="arabicPeriod"/>
            </a:pPr>
            <a:r>
              <a:rPr lang="en-US" sz="1800" dirty="0"/>
              <a:t>Modules , Packages and Algorithms</a:t>
            </a:r>
          </a:p>
          <a:p>
            <a:pPr marL="457200" indent="-457200">
              <a:buFont typeface="+mj-lt"/>
              <a:buAutoNum type="arabicPeriod"/>
            </a:pPr>
            <a:r>
              <a:rPr lang="en-US" sz="1800" dirty="0"/>
              <a:t>How it works???</a:t>
            </a:r>
          </a:p>
          <a:p>
            <a:pPr marL="457200" indent="-457200">
              <a:buFont typeface="+mj-lt"/>
              <a:buAutoNum type="arabicPeriod"/>
            </a:pPr>
            <a:r>
              <a:rPr lang="en-US" sz="1800" dirty="0"/>
              <a:t>Design</a:t>
            </a:r>
          </a:p>
          <a:p>
            <a:pPr marL="457200" indent="-457200">
              <a:buFont typeface="+mj-lt"/>
              <a:buAutoNum type="arabicPeriod"/>
            </a:pPr>
            <a:r>
              <a:rPr lang="en-US" sz="1800" dirty="0"/>
              <a:t>Result</a:t>
            </a:r>
          </a:p>
          <a:p>
            <a:pPr marL="457200" indent="-457200">
              <a:buFont typeface="+mj-lt"/>
              <a:buAutoNum type="arabicPeriod"/>
            </a:pPr>
            <a:r>
              <a:rPr lang="en-US" sz="1800" dirty="0"/>
              <a:t>Conclusion</a:t>
            </a:r>
          </a:p>
          <a:p>
            <a:pPr marL="457200" indent="-457200">
              <a:buFont typeface="+mj-lt"/>
              <a:buAutoNum type="arabicPeriod"/>
            </a:pPr>
            <a:r>
              <a:rPr lang="en-US" sz="1800" dirty="0"/>
              <a:t>Reference</a:t>
            </a:r>
          </a:p>
          <a:p>
            <a:pPr marL="457200" indent="-457200">
              <a:buFont typeface="+mj-lt"/>
              <a:buAutoNum type="arabicPeriod"/>
            </a:pPr>
            <a:endParaRPr lang="en-US" sz="1800" dirty="0"/>
          </a:p>
        </p:txBody>
      </p:sp>
      <p:sp>
        <p:nvSpPr>
          <p:cNvPr id="4" name="Date Placeholder 3"/>
          <p:cNvSpPr>
            <a:spLocks noGrp="1"/>
          </p:cNvSpPr>
          <p:nvPr>
            <p:ph type="dt" sz="half" idx="14"/>
          </p:nvPr>
        </p:nvSpPr>
        <p:spPr/>
        <p:txBody>
          <a:bodyPr/>
          <a:lstStyle/>
          <a:p>
            <a:fld id="{9829EC52-B7A5-479A-A0CF-787717E63A61}"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82594"/>
          </a:xfrm>
        </p:spPr>
        <p:txBody>
          <a:bodyPr/>
          <a:lstStyle/>
          <a:p>
            <a:pPr algn="ctr"/>
            <a:r>
              <a:rPr lang="en-US" sz="3200" b="1" dirty="0">
                <a:solidFill>
                  <a:schemeClr val="accent2">
                    <a:lumMod val="50000"/>
                  </a:schemeClr>
                </a:solidFill>
                <a:latin typeface="+mn-lt"/>
                <a:cs typeface="Times New Roman" pitchFamily="18" charset="0"/>
              </a:rPr>
              <a:t>Introduction</a:t>
            </a:r>
            <a:endParaRPr lang="en-US" dirty="0">
              <a:solidFill>
                <a:schemeClr val="accent2">
                  <a:lumMod val="50000"/>
                </a:schemeClr>
              </a:solidFill>
              <a:latin typeface="+mn-lt"/>
            </a:endParaRPr>
          </a:p>
        </p:txBody>
      </p:sp>
      <p:sp>
        <p:nvSpPr>
          <p:cNvPr id="3" name="Content Placeholder 2"/>
          <p:cNvSpPr>
            <a:spLocks noGrp="1"/>
          </p:cNvSpPr>
          <p:nvPr>
            <p:ph sz="quarter" idx="1"/>
          </p:nvPr>
        </p:nvSpPr>
        <p:spPr/>
        <p:txBody>
          <a:bodyPr>
            <a:normAutofit/>
          </a:bodyPr>
          <a:lstStyle/>
          <a:p>
            <a:pPr marL="457200" indent="-457200" algn="just"/>
            <a:r>
              <a:rPr lang="en-US" sz="2000" dirty="0">
                <a:latin typeface="Times New Roman" pitchFamily="18" charset="0"/>
                <a:cs typeface="Times New Roman" pitchFamily="18" charset="0"/>
              </a:rPr>
              <a:t>Currently, global companies are developing technologies for advanced self-driving cars, which is in the 4th stage. Self-driving cars are being developed based on various ICT technologies, and the principle of operation can be classified into three levels of 	1.Recognition</a:t>
            </a:r>
          </a:p>
          <a:p>
            <a:pPr marL="457200" indent="-457200" algn="just">
              <a:buNone/>
            </a:pPr>
            <a:r>
              <a:rPr lang="en-US" sz="2000" dirty="0">
                <a:latin typeface="Times New Roman" pitchFamily="18" charset="0"/>
                <a:cs typeface="Times New Roman" pitchFamily="18" charset="0"/>
              </a:rPr>
              <a:t>		2.Judgement</a:t>
            </a:r>
          </a:p>
          <a:p>
            <a:pPr marL="457200" indent="-457200" algn="just">
              <a:buNone/>
            </a:pPr>
            <a:r>
              <a:rPr lang="en-US" sz="2000" dirty="0">
                <a:latin typeface="Times New Roman" pitchFamily="18" charset="0"/>
                <a:cs typeface="Times New Roman" pitchFamily="18" charset="0"/>
              </a:rPr>
              <a:t>		3.Control</a:t>
            </a:r>
          </a:p>
          <a:p>
            <a:pPr marL="457200" indent="-457200">
              <a:buNone/>
            </a:pPr>
            <a:endParaRPr lang="en-US" sz="2000" dirty="0">
              <a:latin typeface="Times New Roman" pitchFamily="18" charset="0"/>
              <a:cs typeface="Times New Roman" pitchFamily="18" charset="0"/>
            </a:endParaRPr>
          </a:p>
          <a:p>
            <a:pPr marL="457200" indent="-457200">
              <a:buNone/>
            </a:pPr>
            <a:endParaRPr lang="en-US" sz="2000" dirty="0">
              <a:latin typeface="Times New Roman" pitchFamily="18" charset="0"/>
              <a:cs typeface="Times New Roman" pitchFamily="18" charset="0"/>
            </a:endParaRPr>
          </a:p>
          <a:p>
            <a:pPr marL="457200" indent="-457200">
              <a:buNone/>
            </a:pPr>
            <a:endParaRPr lang="en-US" sz="2000" dirty="0"/>
          </a:p>
        </p:txBody>
      </p:sp>
      <p:pic>
        <p:nvPicPr>
          <p:cNvPr id="4" name="Picture 3" descr="project1.jpg"/>
          <p:cNvPicPr>
            <a:picLocks noChangeAspect="1"/>
          </p:cNvPicPr>
          <p:nvPr/>
        </p:nvPicPr>
        <p:blipFill>
          <a:blip r:embed="rId2" cstate="print"/>
          <a:stretch>
            <a:fillRect/>
          </a:stretch>
        </p:blipFill>
        <p:spPr>
          <a:xfrm>
            <a:off x="3714744" y="3929066"/>
            <a:ext cx="3929090" cy="2257503"/>
          </a:xfrm>
          <a:prstGeom prst="rect">
            <a:avLst/>
          </a:prstGeom>
        </p:spPr>
      </p:pic>
      <p:sp>
        <p:nvSpPr>
          <p:cNvPr id="5" name="Date Placeholder 4"/>
          <p:cNvSpPr>
            <a:spLocks noGrp="1"/>
          </p:cNvSpPr>
          <p:nvPr>
            <p:ph type="dt" sz="half" idx="14"/>
          </p:nvPr>
        </p:nvSpPr>
        <p:spPr/>
        <p:txBody>
          <a:bodyPr/>
          <a:lstStyle/>
          <a:p>
            <a:fld id="{2FB44EB5-6AAC-4168-8147-8D9F1674F04E}" type="datetime1">
              <a:rPr lang="en-US" smtClean="0"/>
              <a:pPr/>
              <a:t>2/9/2024</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0"/>
          </a:xfrm>
        </p:spPr>
        <p:txBody>
          <a:bodyPr/>
          <a:lstStyle/>
          <a:p>
            <a:pPr algn="ctr"/>
            <a:r>
              <a:rPr lang="en-US" b="1" dirty="0">
                <a:solidFill>
                  <a:schemeClr val="accent2">
                    <a:lumMod val="50000"/>
                  </a:schemeClr>
                </a:solidFill>
              </a:rPr>
              <a:t>Three Steps</a:t>
            </a:r>
          </a:p>
        </p:txBody>
      </p:sp>
      <p:sp>
        <p:nvSpPr>
          <p:cNvPr id="3" name="Content Placeholder 2"/>
          <p:cNvSpPr>
            <a:spLocks noGrp="1"/>
          </p:cNvSpPr>
          <p:nvPr>
            <p:ph sz="quarter" idx="1"/>
          </p:nvPr>
        </p:nvSpPr>
        <p:spPr/>
        <p:txBody>
          <a:bodyPr>
            <a:normAutofit/>
          </a:bodyPr>
          <a:lstStyle/>
          <a:p>
            <a:pPr algn="just"/>
            <a:r>
              <a:rPr lang="en-US" sz="2000" dirty="0">
                <a:latin typeface="Times New Roman" pitchFamily="18" charset="0"/>
                <a:cs typeface="Times New Roman" pitchFamily="18" charset="0"/>
              </a:rPr>
              <a:t>The recognition step is to recognize and collect information about surrounding situations by utilizing various sensors in vehicles such as GPS, camera and radar.</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judgement step determines the driving strategy based on the recognized information. Then, this step identifies and analyzes the conditions in which the vehicle is placed, and determines the driving plans appropriate to the driving environment and the objectives.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control step determines the speed, direction, etc. about the driving and the vehicle starts driving on its own. An autonomous driving vehicle performs various actions to arrive at its destination, repeating the steps of recognition, judgement and control on its own.</a:t>
            </a:r>
          </a:p>
        </p:txBody>
      </p:sp>
      <p:sp>
        <p:nvSpPr>
          <p:cNvPr id="4" name="Date Placeholder 3"/>
          <p:cNvSpPr>
            <a:spLocks noGrp="1"/>
          </p:cNvSpPr>
          <p:nvPr>
            <p:ph type="dt" sz="half" idx="14"/>
          </p:nvPr>
        </p:nvSpPr>
        <p:spPr/>
        <p:txBody>
          <a:bodyPr/>
          <a:lstStyle/>
          <a:p>
            <a:fld id="{75C6ACBA-525E-4738-B041-D41DD0BB67C8}"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a:solidFill>
                  <a:schemeClr val="accent2">
                    <a:lumMod val="75000"/>
                  </a:schemeClr>
                </a:solidFill>
              </a:rPr>
              <a:t>Genetic algorithm</a:t>
            </a:r>
          </a:p>
        </p:txBody>
      </p:sp>
      <p:sp>
        <p:nvSpPr>
          <p:cNvPr id="3" name="Content Placeholder 2"/>
          <p:cNvSpPr>
            <a:spLocks noGrp="1"/>
          </p:cNvSpPr>
          <p:nvPr>
            <p:ph sz="quarter" idx="1"/>
          </p:nvPr>
        </p:nvSpPr>
        <p:spPr/>
        <p:txBody>
          <a:bodyPr>
            <a:normAutofit/>
          </a:bodyPr>
          <a:lstStyle/>
          <a:p>
            <a:pPr algn="just"/>
            <a:r>
              <a:rPr lang="en-US" sz="2000" dirty="0">
                <a:latin typeface="Times New Roman" pitchFamily="18" charset="0"/>
                <a:cs typeface="Times New Roman" pitchFamily="18" charset="0"/>
              </a:rPr>
              <a:t>A genetic algorithm is an adaptive heuristic search algorithm inspired by "Darwin's theory of evolution in Nature."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It is used to solve optimization problems in machine learning. It is one of the important algorithms as it helps solve complex problems that would take a long time to solve.</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Genetic Algorithms are being widely used in different real-world applications, for example, Designing electronic circuits, code-breaking, image processing, and artificial creativity.</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2E838807-D84F-42D7-AE84-E41A0980679C}"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7467600" cy="642942"/>
          </a:xfrm>
        </p:spPr>
        <p:txBody>
          <a:bodyPr>
            <a:normAutofit/>
          </a:bodyPr>
          <a:lstStyle/>
          <a:p>
            <a:pPr algn="ctr"/>
            <a:r>
              <a:rPr lang="en-US" sz="3200" b="1" dirty="0">
                <a:solidFill>
                  <a:schemeClr val="accent2">
                    <a:lumMod val="50000"/>
                  </a:schemeClr>
                </a:solidFill>
                <a:latin typeface="+mn-lt"/>
                <a:cs typeface="Times New Roman" pitchFamily="18" charset="0"/>
              </a:rPr>
              <a:t>Existing System</a:t>
            </a:r>
            <a:endParaRPr lang="en-US" b="1" dirty="0">
              <a:solidFill>
                <a:schemeClr val="accent2">
                  <a:lumMod val="50000"/>
                </a:schemeClr>
              </a:solidFill>
              <a:latin typeface="+mn-lt"/>
            </a:endParaRPr>
          </a:p>
        </p:txBody>
      </p:sp>
      <p:sp>
        <p:nvSpPr>
          <p:cNvPr id="3" name="Content Placeholder 2"/>
          <p:cNvSpPr>
            <a:spLocks noGrp="1"/>
          </p:cNvSpPr>
          <p:nvPr>
            <p:ph sz="quarter" idx="1"/>
          </p:nvPr>
        </p:nvSpPr>
        <p:spPr>
          <a:xfrm>
            <a:off x="428596" y="2357430"/>
            <a:ext cx="7615262" cy="3429024"/>
          </a:xfrm>
        </p:spPr>
        <p:txBody>
          <a:bodyPr>
            <a:noAutofit/>
          </a:bodyPr>
          <a:lstStyle/>
          <a:p>
            <a:pPr algn="just"/>
            <a:r>
              <a:rPr lang="en-US" sz="2000" dirty="0">
                <a:latin typeface="Times New Roman" pitchFamily="18" charset="0"/>
                <a:cs typeface="Times New Roman" pitchFamily="18" charset="0"/>
              </a:rPr>
              <a:t>Self-driving cars use in-vehicle computers to compute data collected by sensors. As the amount of the computed data increases, it can affect the speed of judgment and control because of overload. These problems can threaten the stability of the vehicle. </a:t>
            </a:r>
          </a:p>
          <a:p>
            <a:pPr algn="just"/>
            <a:r>
              <a:rPr lang="en-US" sz="2000" dirty="0">
                <a:latin typeface="Times New Roman" pitchFamily="18" charset="0"/>
                <a:cs typeface="Times New Roman" pitchFamily="18" charset="0"/>
              </a:rPr>
              <a:t>To prevent the overload, some studies have developed hardware that can perform deep running operations inside the vehicle, while others use the cloud to compute the vehicle's sensor data. </a:t>
            </a:r>
          </a:p>
        </p:txBody>
      </p:sp>
      <p:sp>
        <p:nvSpPr>
          <p:cNvPr id="4" name="Date Placeholder 3"/>
          <p:cNvSpPr>
            <a:spLocks noGrp="1"/>
          </p:cNvSpPr>
          <p:nvPr>
            <p:ph type="dt" sz="half" idx="14"/>
          </p:nvPr>
        </p:nvSpPr>
        <p:spPr/>
        <p:txBody>
          <a:bodyPr/>
          <a:lstStyle/>
          <a:p>
            <a:fld id="{CD97964E-86C7-4E5E-8653-E618CE3F01E2}" type="datetime1">
              <a:rPr lang="en-US" smtClean="0"/>
              <a:pPr/>
              <a:t>2/9/2024</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576</TotalTime>
  <Words>1746</Words>
  <Application>Microsoft Office PowerPoint</Application>
  <PresentationFormat>On-screen Show (4:3)</PresentationFormat>
  <Paragraphs>229</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Century Schoolbook</vt:lpstr>
      <vt:lpstr>Times New Roman</vt:lpstr>
      <vt:lpstr>Wingdings</vt:lpstr>
      <vt:lpstr>Wingdings 2</vt:lpstr>
      <vt:lpstr>Oriel</vt:lpstr>
      <vt:lpstr>A Machine learning BASED Driving Decision SYATEM(DDS) FOR SELF DRIVING CARS</vt:lpstr>
      <vt:lpstr>Bvc Engineering College </vt:lpstr>
      <vt:lpstr>Abstract</vt:lpstr>
      <vt:lpstr>Key Terms</vt:lpstr>
      <vt:lpstr>Table Of Contents</vt:lpstr>
      <vt:lpstr>Introduction</vt:lpstr>
      <vt:lpstr>Three Steps</vt:lpstr>
      <vt:lpstr>Genetic algorithm</vt:lpstr>
      <vt:lpstr>Existing System</vt:lpstr>
      <vt:lpstr>Disadvantage</vt:lpstr>
      <vt:lpstr>Proposed System</vt:lpstr>
      <vt:lpstr>Advantages</vt:lpstr>
      <vt:lpstr>Requirements</vt:lpstr>
      <vt:lpstr>Can Be Ran On</vt:lpstr>
      <vt:lpstr>PowerPoint Presentation</vt:lpstr>
      <vt:lpstr>PowerPoint Presentation</vt:lpstr>
      <vt:lpstr>PowerPoint Presentation</vt:lpstr>
      <vt:lpstr>PowerPoint Presentation</vt:lpstr>
      <vt:lpstr>Algorithms </vt:lpstr>
      <vt:lpstr>PowerPoint Presentation</vt:lpstr>
      <vt:lpstr>Design</vt:lpstr>
      <vt:lpstr>PowerPoint Presentation</vt:lpstr>
      <vt:lpstr>PowerPoint Presentation</vt:lpstr>
      <vt:lpstr>How It Works?</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vt:lpstr>
      <vt:lpstr>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Driving Decision Strategy(DDS) Based on Machine learning for an autonomous vehicle</dc:title>
  <dc:creator>Rupali Adhikari</dc:creator>
  <cp:lastModifiedBy>badhveeti venkata anjaneyulu</cp:lastModifiedBy>
  <cp:revision>67</cp:revision>
  <dcterms:created xsi:type="dcterms:W3CDTF">2022-05-23T00:07:26Z</dcterms:created>
  <dcterms:modified xsi:type="dcterms:W3CDTF">2024-02-09T09:08:47Z</dcterms:modified>
</cp:coreProperties>
</file>